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0"/>
  </p:notesMasterIdLst>
  <p:handoutMasterIdLst>
    <p:handoutMasterId r:id="rId61"/>
  </p:handoutMasterIdLst>
  <p:sldIdLst>
    <p:sldId id="256" r:id="rId2"/>
    <p:sldId id="257" r:id="rId3"/>
    <p:sldId id="316" r:id="rId4"/>
    <p:sldId id="260" r:id="rId5"/>
    <p:sldId id="281" r:id="rId6"/>
    <p:sldId id="261" r:id="rId7"/>
    <p:sldId id="262" r:id="rId8"/>
    <p:sldId id="284" r:id="rId9"/>
    <p:sldId id="263" r:id="rId10"/>
    <p:sldId id="282" r:id="rId11"/>
    <p:sldId id="265" r:id="rId12"/>
    <p:sldId id="266" r:id="rId13"/>
    <p:sldId id="267" r:id="rId14"/>
    <p:sldId id="269" r:id="rId15"/>
    <p:sldId id="270" r:id="rId16"/>
    <p:sldId id="271" r:id="rId17"/>
    <p:sldId id="272" r:id="rId18"/>
    <p:sldId id="273" r:id="rId19"/>
    <p:sldId id="285" r:id="rId20"/>
    <p:sldId id="274" r:id="rId21"/>
    <p:sldId id="275" r:id="rId22"/>
    <p:sldId id="276" r:id="rId23"/>
    <p:sldId id="277" r:id="rId24"/>
    <p:sldId id="278" r:id="rId25"/>
    <p:sldId id="279" r:id="rId26"/>
    <p:sldId id="286" r:id="rId27"/>
    <p:sldId id="287" r:id="rId28"/>
    <p:sldId id="288" r:id="rId29"/>
    <p:sldId id="289" r:id="rId30"/>
    <p:sldId id="290" r:id="rId31"/>
    <p:sldId id="291" r:id="rId32"/>
    <p:sldId id="292" r:id="rId33"/>
    <p:sldId id="293" r:id="rId34"/>
    <p:sldId id="301" r:id="rId35"/>
    <p:sldId id="302" r:id="rId36"/>
    <p:sldId id="303" r:id="rId37"/>
    <p:sldId id="304" r:id="rId38"/>
    <p:sldId id="305" r:id="rId39"/>
    <p:sldId id="320" r:id="rId40"/>
    <p:sldId id="306" r:id="rId41"/>
    <p:sldId id="307" r:id="rId42"/>
    <p:sldId id="308" r:id="rId43"/>
    <p:sldId id="294" r:id="rId44"/>
    <p:sldId id="295" r:id="rId45"/>
    <p:sldId id="296" r:id="rId46"/>
    <p:sldId id="321" r:id="rId47"/>
    <p:sldId id="323" r:id="rId48"/>
    <p:sldId id="309" r:id="rId49"/>
    <p:sldId id="297" r:id="rId50"/>
    <p:sldId id="298" r:id="rId51"/>
    <p:sldId id="299" r:id="rId52"/>
    <p:sldId id="300" r:id="rId53"/>
    <p:sldId id="310" r:id="rId54"/>
    <p:sldId id="311" r:id="rId55"/>
    <p:sldId id="318" r:id="rId56"/>
    <p:sldId id="259" r:id="rId57"/>
    <p:sldId id="319" r:id="rId58"/>
    <p:sldId id="322" r:id="rId59"/>
  </p:sldIdLst>
  <p:sldSz cx="12192000" cy="6858000"/>
  <p:notesSz cx="7104063" cy="10234613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287" autoAdjust="0"/>
    <p:restoredTop sz="95332" autoAdjust="0"/>
  </p:normalViewPr>
  <p:slideViewPr>
    <p:cSldViewPr snapToGrid="0" showGuides="1">
      <p:cViewPr varScale="1">
        <p:scale>
          <a:sx n="83" d="100"/>
          <a:sy n="83" d="100"/>
        </p:scale>
        <p:origin x="216" y="8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5099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handoutMaster" Target="handoutMasters/handout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8F63605C-0336-49A9-ACA9-F82EAA8E598D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1947E2BE-7F51-4D32-8497-22179EA703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5559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wmf>
</file>

<file path=ppt/media/image26.png>
</file>

<file path=ppt/media/image27.wmf>
</file>

<file path=ppt/media/image28.png>
</file>

<file path=ppt/media/image29.png>
</file>

<file path=ppt/media/image3.png>
</file>

<file path=ppt/media/image30.png>
</file>

<file path=ppt/media/image4.png>
</file>

<file path=ppt/media/image5.wmf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F1FF0C69-A40D-4243-B863-23D954675AE0}" type="datetimeFigureOut">
              <a:rPr lang="tr-TR" smtClean="0"/>
              <a:t>24.11.2021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3C892864-DF98-494A-A70E-A9BB85DC7CB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7038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01199" y="1554479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01199" y="4911070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tr-TR" smtClean="0"/>
              <a:t>Asıl alt başlık stilini düzenlemek için tıklayın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35992" y="6568276"/>
            <a:ext cx="4102814" cy="269488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‹#›</a:t>
            </a:fld>
            <a:endParaRPr lang="tr-TR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927049" y="5185390"/>
            <a:ext cx="0" cy="914400"/>
          </a:xfrm>
          <a:prstGeom prst="line">
            <a:avLst/>
          </a:prstGeom>
          <a:ln w="31750" cmpd="sng">
            <a:solidFill>
              <a:schemeClr val="accent2"/>
            </a:solidFill>
            <a:prstDash val="solid"/>
          </a:ln>
          <a:effectLst>
            <a:reflection stA="45000" endPos="0" dist="1524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55838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Başlık ve Dikey Meti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dirty="0" smtClean="0"/>
              <a:t>NGIoT/IoT Applications</a:t>
            </a:r>
            <a:endParaRPr lang="tr-T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‹#›</a:t>
            </a:fld>
            <a:endParaRPr lang="tr-TR"/>
          </a:p>
        </p:txBody>
      </p:sp>
      <p:sp>
        <p:nvSpPr>
          <p:cNvPr id="7" name="Date Placeholder 3"/>
          <p:cNvSpPr txBox="1">
            <a:spLocks/>
          </p:cNvSpPr>
          <p:nvPr userDrawn="1"/>
        </p:nvSpPr>
        <p:spPr>
          <a:xfrm>
            <a:off x="971626" y="6572626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r-TR"/>
            </a:defPPr>
            <a:lvl1pPr marL="0" algn="l" defTabSz="914400" rtl="0" eaLnBrk="1" latinLnBrk="0" hangingPunct="1">
              <a:defRPr sz="9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Arda</a:t>
            </a:r>
            <a:r>
              <a:rPr lang="en-US" baseline="0" dirty="0" smtClean="0"/>
              <a:t> YAKAKAYI 19253519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6858779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Dikey Başlık ve Meti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‹#›</a:t>
            </a:fld>
            <a:endParaRPr lang="tr-TR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Date Placeholder 3"/>
          <p:cNvSpPr txBox="1">
            <a:spLocks/>
          </p:cNvSpPr>
          <p:nvPr userDrawn="1"/>
        </p:nvSpPr>
        <p:spPr>
          <a:xfrm>
            <a:off x="971626" y="6572626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r-TR"/>
            </a:defPPr>
            <a:lvl1pPr marL="0" algn="l" defTabSz="914400" rtl="0" eaLnBrk="1" latinLnBrk="0" hangingPunct="1">
              <a:defRPr sz="9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Arda</a:t>
            </a:r>
            <a:r>
              <a:rPr lang="en-US" baseline="0" dirty="0" smtClean="0"/>
              <a:t> YAKAKAYI 19253519</a:t>
            </a:r>
            <a:endParaRPr lang="tr-TR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35992" y="6578436"/>
            <a:ext cx="4102814" cy="269488"/>
          </a:xfrm>
        </p:spPr>
        <p:txBody>
          <a:bodyPr/>
          <a:lstStyle/>
          <a:p>
            <a:r>
              <a:rPr lang="tr-TR" dirty="0" smtClean="0"/>
              <a:t>NGIoT/IoT Applications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111882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şlık ve İçeri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684" y="1504511"/>
            <a:ext cx="10869562" cy="5034705"/>
          </a:xfrm>
        </p:spPr>
        <p:txBody>
          <a:bodyPr/>
          <a:lstStyle>
            <a:lvl1pPr marL="91440" indent="-91440">
              <a:buClr>
                <a:srgbClr val="C00000"/>
              </a:buClr>
              <a:buFont typeface="Arial" panose="020B0604020202020204" pitchFamily="34" charset="0"/>
              <a:buChar char="♦"/>
              <a:defRPr sz="2400"/>
            </a:lvl1pPr>
            <a:lvl2pPr marL="265176" indent="-137160">
              <a:buClr>
                <a:srgbClr val="C00000"/>
              </a:buClr>
              <a:buFont typeface="Wingdings 3" panose="05040102010807070707" pitchFamily="18" charset="2"/>
              <a:buChar char=""/>
              <a:defRPr sz="2000"/>
            </a:lvl2pPr>
            <a:lvl3pPr>
              <a:defRPr sz="1800"/>
            </a:lvl3pPr>
            <a:lvl4pPr>
              <a:defRPr sz="1600"/>
            </a:lvl4pPr>
          </a:lstStyle>
          <a:p>
            <a:pPr lvl="0"/>
            <a:r>
              <a:rPr lang="tr-TR" dirty="0" smtClean="0"/>
              <a:t>Asıl metin stillerini düzenle</a:t>
            </a:r>
          </a:p>
          <a:p>
            <a:pPr lvl="1"/>
            <a:r>
              <a:rPr lang="tr-TR" dirty="0" smtClean="0"/>
              <a:t>İkinci düzey</a:t>
            </a:r>
          </a:p>
          <a:p>
            <a:pPr lvl="2"/>
            <a:r>
              <a:rPr lang="tr-TR" dirty="0" smtClean="0"/>
              <a:t>Üçüncü düzey</a:t>
            </a:r>
          </a:p>
          <a:p>
            <a:pPr lvl="3"/>
            <a:r>
              <a:rPr lang="tr-TR" dirty="0" smtClean="0"/>
              <a:t>Dördüncü düzey</a:t>
            </a:r>
          </a:p>
          <a:p>
            <a:pPr lvl="4"/>
            <a:r>
              <a:rPr lang="tr-TR" dirty="0" smtClean="0"/>
              <a:t>Beşinci düzey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‹#›</a:t>
            </a:fld>
            <a:endParaRPr lang="tr-TR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>
          <a:xfrm>
            <a:off x="971626" y="6572626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r-TR"/>
            </a:defPPr>
            <a:lvl1pPr marL="0" algn="l" defTabSz="914400" rtl="0" eaLnBrk="1" latinLnBrk="0" hangingPunct="1">
              <a:defRPr sz="9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Arda</a:t>
            </a:r>
            <a:r>
              <a:rPr lang="en-US" baseline="0" dirty="0" smtClean="0"/>
              <a:t> YAKAKAYI 19253519</a:t>
            </a:r>
            <a:endParaRPr lang="tr-TR" dirty="0"/>
          </a:p>
        </p:txBody>
      </p:sp>
      <p:sp>
        <p:nvSpPr>
          <p:cNvPr id="1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35992" y="6568276"/>
            <a:ext cx="4102814" cy="269488"/>
          </a:xfrm>
        </p:spPr>
        <p:txBody>
          <a:bodyPr/>
          <a:lstStyle/>
          <a:p>
            <a:r>
              <a:rPr lang="tr-TR" dirty="0" smtClean="0"/>
              <a:t>NGIoT/IoT Applications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7572012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‹#›</a:t>
            </a:fld>
            <a:endParaRPr lang="tr-TR"/>
          </a:p>
        </p:txBody>
      </p:sp>
      <p:sp>
        <p:nvSpPr>
          <p:cNvPr id="12" name="Date Placeholder 3"/>
          <p:cNvSpPr txBox="1">
            <a:spLocks/>
          </p:cNvSpPr>
          <p:nvPr userDrawn="1"/>
        </p:nvSpPr>
        <p:spPr>
          <a:xfrm>
            <a:off x="971626" y="6592946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r-TR"/>
            </a:defPPr>
            <a:lvl1pPr marL="0" algn="l" defTabSz="914400" rtl="0" eaLnBrk="1" latinLnBrk="0" hangingPunct="1">
              <a:defRPr sz="9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Arda</a:t>
            </a:r>
            <a:r>
              <a:rPr lang="en-US" baseline="0" dirty="0" smtClean="0"/>
              <a:t> YAKAKAYI 19253519</a:t>
            </a:r>
            <a:endParaRPr lang="tr-TR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35992" y="6568276"/>
            <a:ext cx="4102814" cy="269488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88207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İki İçeri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507066"/>
            <a:ext cx="5079999" cy="4023360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tr-TR" dirty="0" smtClean="0"/>
              <a:t>Asıl metin stillerini düzenle</a:t>
            </a:r>
          </a:p>
          <a:p>
            <a:pPr lvl="1"/>
            <a:r>
              <a:rPr lang="tr-TR" dirty="0" smtClean="0"/>
              <a:t>İkinci düzey</a:t>
            </a:r>
          </a:p>
          <a:p>
            <a:pPr lvl="2"/>
            <a:r>
              <a:rPr lang="tr-TR" dirty="0" smtClean="0"/>
              <a:t>Üçüncü düzey</a:t>
            </a:r>
          </a:p>
          <a:p>
            <a:pPr lvl="3"/>
            <a:r>
              <a:rPr lang="tr-TR" dirty="0" smtClean="0"/>
              <a:t>Dördüncü düzey</a:t>
            </a:r>
          </a:p>
          <a:p>
            <a:pPr lvl="4"/>
            <a:r>
              <a:rPr lang="tr-TR" dirty="0" smtClean="0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507066"/>
            <a:ext cx="5276645" cy="4023360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278693" y="6559724"/>
            <a:ext cx="636911" cy="274320"/>
          </a:xfrm>
        </p:spPr>
        <p:txBody>
          <a:bodyPr/>
          <a:lstStyle/>
          <a:p>
            <a:fld id="{BF0EEA9B-86B8-46B6-B7E9-EA1BE45A9E10}" type="slidenum">
              <a:rPr lang="tr-TR" smtClean="0"/>
              <a:t>‹#›</a:t>
            </a:fld>
            <a:endParaRPr lang="tr-TR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914401" y="444449"/>
            <a:ext cx="10559844" cy="869172"/>
          </a:xfrm>
        </p:spPr>
        <p:txBody>
          <a:bodyPr>
            <a:normAutofit/>
          </a:bodyPr>
          <a:lstStyle>
            <a:lvl1pPr>
              <a:defRPr sz="3600" cap="none">
                <a:solidFill>
                  <a:srgbClr val="0070C0"/>
                </a:solidFill>
              </a:defRPr>
            </a:lvl1pPr>
          </a:lstStyle>
          <a:p>
            <a:r>
              <a:rPr lang="tr-TR" dirty="0" smtClean="0"/>
              <a:t>Asıl Başlık Stili İçin Tıklatın</a:t>
            </a:r>
            <a:endParaRPr lang="en-US" dirty="0"/>
          </a:p>
        </p:txBody>
      </p:sp>
      <p:sp>
        <p:nvSpPr>
          <p:cNvPr id="9" name="Date Placeholder 3"/>
          <p:cNvSpPr txBox="1">
            <a:spLocks/>
          </p:cNvSpPr>
          <p:nvPr userDrawn="1"/>
        </p:nvSpPr>
        <p:spPr>
          <a:xfrm>
            <a:off x="971626" y="6572626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r-TR"/>
            </a:defPPr>
            <a:lvl1pPr marL="0" algn="l" defTabSz="914400" rtl="0" eaLnBrk="1" latinLnBrk="0" hangingPunct="1">
              <a:defRPr sz="9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Arda</a:t>
            </a:r>
            <a:r>
              <a:rPr lang="en-US" baseline="0" dirty="0" smtClean="0"/>
              <a:t> YAKAKAYI 19253519</a:t>
            </a:r>
            <a:endParaRPr lang="tr-TR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35992" y="6578436"/>
            <a:ext cx="4102814" cy="269488"/>
          </a:xfrm>
        </p:spPr>
        <p:txBody>
          <a:bodyPr/>
          <a:lstStyle/>
          <a:p>
            <a:r>
              <a:rPr lang="tr-TR" dirty="0" smtClean="0"/>
              <a:t>NGIoT/IoT Applications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352818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Karşılaştırm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1" y="1462933"/>
            <a:ext cx="5223932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400" b="0" cap="none" baseline="0">
                <a:solidFill>
                  <a:srgbClr val="00B0F0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1" y="2251085"/>
            <a:ext cx="5223932" cy="4192048"/>
          </a:xfrm>
        </p:spPr>
        <p:txBody>
          <a:bodyPr lIns="45720" rIns="4572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82267" y="1462933"/>
            <a:ext cx="5165011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400" b="0" kern="1200" cap="none" baseline="0" dirty="0">
                <a:solidFill>
                  <a:srgbClr val="00B0F0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tr-TR" smtClean="0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82267" y="2251085"/>
            <a:ext cx="5165011" cy="4192048"/>
          </a:xfrm>
        </p:spPr>
        <p:txBody>
          <a:bodyPr lIns="45720" rIns="4572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‹#›</a:t>
            </a:fld>
            <a:endParaRPr lang="tr-TR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914401" y="444449"/>
            <a:ext cx="10559844" cy="869172"/>
          </a:xfrm>
        </p:spPr>
        <p:txBody>
          <a:bodyPr>
            <a:normAutofit/>
          </a:bodyPr>
          <a:lstStyle>
            <a:lvl1pPr>
              <a:defRPr sz="3600" cap="none">
                <a:solidFill>
                  <a:srgbClr val="0070C0"/>
                </a:solidFill>
              </a:defRPr>
            </a:lvl1pPr>
          </a:lstStyle>
          <a:p>
            <a:r>
              <a:rPr lang="tr-TR" dirty="0" smtClean="0"/>
              <a:t>Asıl Başlık Stili İçin Tıklatın</a:t>
            </a:r>
            <a:endParaRPr lang="en-US" dirty="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>
          <a:xfrm>
            <a:off x="971626" y="6572626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r-TR"/>
            </a:defPPr>
            <a:lvl1pPr marL="0" algn="l" defTabSz="914400" rtl="0" eaLnBrk="1" latinLnBrk="0" hangingPunct="1">
              <a:defRPr sz="9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Arda</a:t>
            </a:r>
            <a:r>
              <a:rPr lang="en-US" baseline="0" dirty="0" smtClean="0"/>
              <a:t> YAKAKAYI 19253519</a:t>
            </a:r>
            <a:endParaRPr lang="tr-TR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35992" y="6578436"/>
            <a:ext cx="4102814" cy="269488"/>
          </a:xfrm>
        </p:spPr>
        <p:txBody>
          <a:bodyPr/>
          <a:lstStyle/>
          <a:p>
            <a:r>
              <a:rPr lang="tr-TR" dirty="0" smtClean="0"/>
              <a:t>NGIoT/IoT Applications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0178115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Yalnızca Başlı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‹#›</a:t>
            </a:fld>
            <a:endParaRPr lang="tr-TR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14401" y="444449"/>
            <a:ext cx="10559844" cy="869172"/>
          </a:xfrm>
        </p:spPr>
        <p:txBody>
          <a:bodyPr>
            <a:normAutofit/>
          </a:bodyPr>
          <a:lstStyle>
            <a:lvl1pPr>
              <a:defRPr sz="3600" cap="none">
                <a:solidFill>
                  <a:srgbClr val="0070C0"/>
                </a:solidFill>
              </a:defRPr>
            </a:lvl1pPr>
          </a:lstStyle>
          <a:p>
            <a:r>
              <a:rPr lang="tr-TR" dirty="0" smtClean="0"/>
              <a:t>Asıl Başlık Stili İçin Tıklatın</a:t>
            </a:r>
            <a:endParaRPr lang="en-US" dirty="0"/>
          </a:p>
        </p:txBody>
      </p:sp>
      <p:sp>
        <p:nvSpPr>
          <p:cNvPr id="7" name="Date Placeholder 3"/>
          <p:cNvSpPr txBox="1">
            <a:spLocks/>
          </p:cNvSpPr>
          <p:nvPr userDrawn="1"/>
        </p:nvSpPr>
        <p:spPr>
          <a:xfrm>
            <a:off x="971626" y="6572626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r-TR"/>
            </a:defPPr>
            <a:lvl1pPr marL="0" algn="l" defTabSz="914400" rtl="0" eaLnBrk="1" latinLnBrk="0" hangingPunct="1">
              <a:defRPr sz="9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Arda</a:t>
            </a:r>
            <a:r>
              <a:rPr lang="en-US" baseline="0" dirty="0" smtClean="0"/>
              <a:t> YAKAKAYI 19253519</a:t>
            </a:r>
            <a:endParaRPr lang="tr-TR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35992" y="6578436"/>
            <a:ext cx="4102814" cy="269488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680360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‹#›</a:t>
            </a:fld>
            <a:endParaRPr lang="tr-TR"/>
          </a:p>
        </p:txBody>
      </p:sp>
      <p:sp>
        <p:nvSpPr>
          <p:cNvPr id="5" name="Date Placeholder 3"/>
          <p:cNvSpPr txBox="1">
            <a:spLocks/>
          </p:cNvSpPr>
          <p:nvPr userDrawn="1"/>
        </p:nvSpPr>
        <p:spPr>
          <a:xfrm>
            <a:off x="971626" y="6572626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r-TR"/>
            </a:defPPr>
            <a:lvl1pPr marL="0" algn="l" defTabSz="914400" rtl="0" eaLnBrk="1" latinLnBrk="0" hangingPunct="1">
              <a:defRPr sz="9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Arda</a:t>
            </a:r>
            <a:r>
              <a:rPr lang="en-US" baseline="0" dirty="0" smtClean="0"/>
              <a:t> YAKAKAYI 19253519</a:t>
            </a:r>
            <a:endParaRPr lang="tr-TR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35992" y="6578436"/>
            <a:ext cx="4102814" cy="269488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789199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Başlıklı İçeri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‹#›</a:t>
            </a:fld>
            <a:endParaRPr lang="tr-TR"/>
          </a:p>
        </p:txBody>
      </p:sp>
      <p:sp>
        <p:nvSpPr>
          <p:cNvPr id="9" name="Date Placeholder 3"/>
          <p:cNvSpPr txBox="1">
            <a:spLocks/>
          </p:cNvSpPr>
          <p:nvPr userDrawn="1"/>
        </p:nvSpPr>
        <p:spPr>
          <a:xfrm>
            <a:off x="971626" y="6572626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r-TR"/>
            </a:defPPr>
            <a:lvl1pPr marL="0" algn="l" defTabSz="914400" rtl="0" eaLnBrk="1" latinLnBrk="0" hangingPunct="1">
              <a:defRPr sz="9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Arda</a:t>
            </a:r>
            <a:r>
              <a:rPr lang="en-US" baseline="0" dirty="0" smtClean="0"/>
              <a:t> YAKAKAYI 19253519</a:t>
            </a:r>
            <a:endParaRPr lang="tr-TR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35992" y="6578436"/>
            <a:ext cx="4102814" cy="269488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648372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‹#›</a:t>
            </a:fld>
            <a:endParaRPr lang="tr-TR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3"/>
          <p:cNvSpPr txBox="1">
            <a:spLocks/>
          </p:cNvSpPr>
          <p:nvPr userDrawn="1"/>
        </p:nvSpPr>
        <p:spPr>
          <a:xfrm>
            <a:off x="971626" y="6572626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r-TR"/>
            </a:defPPr>
            <a:lvl1pPr marL="0" algn="l" defTabSz="914400" rtl="0" eaLnBrk="1" latinLnBrk="0" hangingPunct="1">
              <a:defRPr sz="9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Arda</a:t>
            </a:r>
            <a:r>
              <a:rPr lang="en-US" baseline="0" dirty="0" smtClean="0"/>
              <a:t> YAKAKAYI 19253519</a:t>
            </a:r>
            <a:endParaRPr lang="tr-TR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35992" y="6578436"/>
            <a:ext cx="4102814" cy="269488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311972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ikdörtgen 7"/>
          <p:cNvSpPr/>
          <p:nvPr/>
        </p:nvSpPr>
        <p:spPr>
          <a:xfrm>
            <a:off x="0" y="6557968"/>
            <a:ext cx="12192000" cy="300032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tr-TR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dirty="0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1504511"/>
            <a:ext cx="10712245" cy="5034705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tr-TR" dirty="0" smtClean="0"/>
              <a:t>Asıl metin stillerini düzenle</a:t>
            </a:r>
          </a:p>
          <a:p>
            <a:pPr lvl="1"/>
            <a:r>
              <a:rPr lang="tr-TR" dirty="0" smtClean="0"/>
              <a:t>İkinci düzey</a:t>
            </a:r>
          </a:p>
          <a:p>
            <a:pPr lvl="2"/>
            <a:r>
              <a:rPr lang="tr-TR" dirty="0" smtClean="0"/>
              <a:t>Üçüncü düzey</a:t>
            </a:r>
          </a:p>
          <a:p>
            <a:pPr lvl="3"/>
            <a:r>
              <a:rPr lang="tr-TR" dirty="0" smtClean="0"/>
              <a:t>Dördüncü düzey</a:t>
            </a:r>
          </a:p>
          <a:p>
            <a:pPr lvl="4"/>
            <a:r>
              <a:rPr lang="tr-TR" dirty="0" smtClean="0"/>
              <a:t>Beşinci düzey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97393" y="6543231"/>
            <a:ext cx="4201350" cy="347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none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tr-TR" dirty="0" smtClean="0"/>
              <a:t>NGIoT/IoT Applications</a:t>
            </a:r>
            <a:endParaRPr lang="tr-T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78693" y="6568191"/>
            <a:ext cx="636911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+mj-lt"/>
              </a:defRPr>
            </a:lvl1pPr>
          </a:lstStyle>
          <a:p>
            <a:fld id="{BF0EEA9B-86B8-46B6-B7E9-EA1BE45A9E10}" type="slidenum">
              <a:rPr lang="tr-TR" smtClean="0"/>
              <a:t>‹#›</a:t>
            </a:fld>
            <a:endParaRPr lang="tr-TR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526223"/>
            <a:ext cx="0" cy="659110"/>
          </a:xfrm>
          <a:prstGeom prst="line">
            <a:avLst/>
          </a:prstGeom>
          <a:ln w="25400">
            <a:solidFill>
              <a:srgbClr val="0070C0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Resim 16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6868" y="484331"/>
            <a:ext cx="723951" cy="723951"/>
          </a:xfrm>
          <a:prstGeom prst="rect">
            <a:avLst/>
          </a:prstGeom>
        </p:spPr>
      </p:pic>
      <p:sp>
        <p:nvSpPr>
          <p:cNvPr id="10" name="Date Placeholder 3"/>
          <p:cNvSpPr txBox="1">
            <a:spLocks/>
          </p:cNvSpPr>
          <p:nvPr userDrawn="1"/>
        </p:nvSpPr>
        <p:spPr>
          <a:xfrm>
            <a:off x="971626" y="6592946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r-TR"/>
            </a:defPPr>
            <a:lvl1pPr marL="0" algn="l" defTabSz="914400" rtl="0" eaLnBrk="1" latinLnBrk="0" hangingPunct="1">
              <a:defRPr sz="9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Arda</a:t>
            </a:r>
            <a:r>
              <a:rPr lang="en-US" baseline="0" dirty="0" smtClean="0"/>
              <a:t> YAKAKAYI 19253519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961460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000" kern="1200" cap="all" spc="100" baseline="0">
          <a:solidFill>
            <a:schemeClr val="tx1">
              <a:lumMod val="90000"/>
              <a:lumOff val="10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png"/><Relationship Id="rId4" Type="http://schemas.openxmlformats.org/officeDocument/2006/relationships/image" Target="../media/image5.w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23.xml"/><Relationship Id="rId3" Type="http://schemas.openxmlformats.org/officeDocument/2006/relationships/slide" Target="slide6.xml"/><Relationship Id="rId7" Type="http://schemas.openxmlformats.org/officeDocument/2006/relationships/slide" Target="slide11.xml"/><Relationship Id="rId12" Type="http://schemas.openxmlformats.org/officeDocument/2006/relationships/slide" Target="slide21.xml"/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11" Type="http://schemas.openxmlformats.org/officeDocument/2006/relationships/slide" Target="slide24.xml"/><Relationship Id="rId5" Type="http://schemas.openxmlformats.org/officeDocument/2006/relationships/slide" Target="slide8.xml"/><Relationship Id="rId10" Type="http://schemas.openxmlformats.org/officeDocument/2006/relationships/slide" Target="slide19.xml"/><Relationship Id="rId4" Type="http://schemas.openxmlformats.org/officeDocument/2006/relationships/slide" Target="slide7.xml"/><Relationship Id="rId9" Type="http://schemas.openxmlformats.org/officeDocument/2006/relationships/slide" Target="slide14.xml"/><Relationship Id="rId14" Type="http://schemas.openxmlformats.org/officeDocument/2006/relationships/slide" Target="slide2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0.xml"/><Relationship Id="rId7" Type="http://schemas.openxmlformats.org/officeDocument/2006/relationships/image" Target="../media/image6.png"/><Relationship Id="rId2" Type="http://schemas.openxmlformats.org/officeDocument/2006/relationships/slide" Target="slide2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ostapauedu-my.sharepoint.com/:v:/g/personal/ayakakayi17_posta_pau_edu_tr/Ebku75NtmgVPogXOzgj-ILIBLvHS-G3IBORsmAWuCLvYeA?e=G77TZn" TargetMode="External"/><Relationship Id="rId5" Type="http://schemas.openxmlformats.org/officeDocument/2006/relationships/slide" Target="slide56.xml"/><Relationship Id="rId4" Type="http://schemas.openxmlformats.org/officeDocument/2006/relationships/slide" Target="slide4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5.wmf"/><Relationship Id="rId4" Type="http://schemas.openxmlformats.org/officeDocument/2006/relationships/oleObject" Target="../embeddings/oleObject2.bin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27.wmf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fQ2eNFCSRiA" TargetMode="Externa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pythonrepo.com/repo/microsoft-interpret-python-machine-learning" TargetMode="External"/><Relationship Id="rId2" Type="http://schemas.openxmlformats.org/officeDocument/2006/relationships/hyperlink" Target="https://www.analyticsvidhya.com/blog/2021/01/explain-how-your-model-works-using-explainable-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0np9N0C5ukc" TargetMode="External"/><Relationship Id="rId5" Type="http://schemas.openxmlformats.org/officeDocument/2006/relationships/hyperlink" Target="https://www.youtube.com/watch?v=fQ2eNFCSRiA" TargetMode="External"/><Relationship Id="rId4" Type="http://schemas.openxmlformats.org/officeDocument/2006/relationships/hyperlink" Target="https://pythonrepo.com/repo/pbiecek-DALEX-python-machine-learning" TargetMode="Externa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ambiata.com/blog/2021-04-12-xai-part-1/" TargetMode="External"/><Relationship Id="rId2" Type="http://schemas.openxmlformats.org/officeDocument/2006/relationships/hyperlink" Target="https://www.cc.gatech.edu/~alanwags/DLAI2016/(Gunning)%20IJCAI-16%20DLAI%20WS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" TargetMode="Externa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31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9115803"/>
              </p:ext>
            </p:extLst>
          </p:nvPr>
        </p:nvGraphicFramePr>
        <p:xfrm>
          <a:off x="0" y="0"/>
          <a:ext cx="12192000" cy="45516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2" r:id="rId3" imgW="15923520" imgH="7098120" progId="">
                  <p:embed/>
                </p:oleObj>
              </mc:Choice>
              <mc:Fallback>
                <p:oleObj r:id="rId3" imgW="15923520" imgH="70981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45516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5684059" y="4911070"/>
            <a:ext cx="6507941" cy="1463040"/>
          </a:xfrm>
        </p:spPr>
        <p:txBody>
          <a:bodyPr>
            <a:noAutofit/>
          </a:bodyPr>
          <a:lstStyle/>
          <a:p>
            <a:pPr algn="ctr"/>
            <a:r>
              <a:rPr lang="en-US" sz="4400" dirty="0" smtClean="0">
                <a:solidFill>
                  <a:schemeClr val="accent2">
                    <a:lumMod val="75000"/>
                  </a:schemeClr>
                </a:solidFill>
              </a:rPr>
              <a:t>AÇIKLANABİLİR </a:t>
            </a:r>
            <a:br>
              <a:rPr lang="en-US" sz="4400" dirty="0" smtClean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sz="4400" dirty="0" smtClean="0">
                <a:solidFill>
                  <a:schemeClr val="accent2">
                    <a:lumMod val="75000"/>
                  </a:schemeClr>
                </a:solidFill>
              </a:rPr>
              <a:t>YAPAY ZEKA</a:t>
            </a: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(EXPLAINABLE ARTIFICIAL INTELLIGENCE)</a:t>
            </a:r>
            <a:endParaRPr lang="tr-TR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2101199" y="4911070"/>
            <a:ext cx="3911674" cy="1463040"/>
          </a:xfrm>
        </p:spPr>
        <p:txBody>
          <a:bodyPr>
            <a:normAutofit/>
          </a:bodyPr>
          <a:lstStyle/>
          <a:p>
            <a:r>
              <a:rPr lang="tr-TR" sz="1600" b="1" dirty="0" smtClean="0"/>
              <a:t>A</a:t>
            </a:r>
            <a:r>
              <a:rPr lang="en-US" sz="1600" b="1" dirty="0" err="1" smtClean="0"/>
              <a:t>rda</a:t>
            </a:r>
            <a:r>
              <a:rPr lang="en-US" sz="1600" b="1" dirty="0" smtClean="0"/>
              <a:t> YAKAKAYI</a:t>
            </a:r>
            <a:r>
              <a:rPr lang="tr-TR" sz="1600" b="1" dirty="0" smtClean="0"/>
              <a:t> (</a:t>
            </a:r>
            <a:r>
              <a:rPr lang="en-US" sz="1600" b="1" dirty="0" smtClean="0"/>
              <a:t>19253519</a:t>
            </a:r>
            <a:r>
              <a:rPr lang="tr-TR" sz="1600" b="1" dirty="0" smtClean="0"/>
              <a:t>)</a:t>
            </a:r>
          </a:p>
          <a:p>
            <a:r>
              <a:rPr lang="en-US" sz="1400" dirty="0" err="1" smtClean="0"/>
              <a:t>Bilgisayar</a:t>
            </a:r>
            <a:r>
              <a:rPr lang="en-US" sz="1400" dirty="0" smtClean="0"/>
              <a:t> </a:t>
            </a:r>
            <a:r>
              <a:rPr lang="en-US" sz="1400" dirty="0" err="1" smtClean="0"/>
              <a:t>Mühendisliği</a:t>
            </a:r>
            <a:endParaRPr lang="tr-TR" sz="1400" dirty="0" smtClean="0"/>
          </a:p>
          <a:p>
            <a:r>
              <a:rPr lang="en-US" sz="1400" dirty="0" smtClean="0"/>
              <a:t>01.12.2021</a:t>
            </a:r>
            <a:endParaRPr lang="tr-TR" sz="1400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dirty="0" smtClean="0"/>
              <a:t>NGIoT/IoT Applications</a:t>
            </a:r>
            <a:endParaRPr lang="tr-TR" dirty="0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969" y="5181589"/>
            <a:ext cx="970496" cy="970496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1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636319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078" y="593988"/>
            <a:ext cx="10559844" cy="5670024"/>
          </a:xfrm>
        </p:spPr>
        <p:txBody>
          <a:bodyPr>
            <a:noAutofit/>
          </a:bodyPr>
          <a:lstStyle/>
          <a:p>
            <a:pPr algn="ctr"/>
            <a:r>
              <a:rPr lang="en-US" sz="8000" dirty="0" err="1" smtClean="0"/>
              <a:t>Açıklanabilir</a:t>
            </a:r>
            <a:r>
              <a:rPr lang="en-US" sz="8000" dirty="0" smtClean="0"/>
              <a:t> </a:t>
            </a:r>
            <a:br>
              <a:rPr lang="en-US" sz="8000" dirty="0" smtClean="0"/>
            </a:br>
            <a:r>
              <a:rPr lang="en-US" sz="8000" dirty="0" err="1" smtClean="0"/>
              <a:t>Yapay</a:t>
            </a:r>
            <a:r>
              <a:rPr lang="en-US" sz="8000" dirty="0" smtClean="0"/>
              <a:t> </a:t>
            </a:r>
            <a:r>
              <a:rPr lang="en-US" sz="8000" dirty="0" err="1" smtClean="0"/>
              <a:t>Zeka’ya</a:t>
            </a:r>
            <a:r>
              <a:rPr lang="en-US" sz="8000" dirty="0" smtClean="0"/>
              <a:t> </a:t>
            </a:r>
            <a:r>
              <a:rPr lang="en-US" sz="8000" dirty="0" err="1" smtClean="0"/>
              <a:t>Giriş</a:t>
            </a:r>
            <a:endParaRPr lang="en-US" sz="8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10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71304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 smtClean="0"/>
              <a:t>Açıklanabilir</a:t>
            </a:r>
            <a:r>
              <a:rPr lang="en-US" dirty="0" smtClean="0"/>
              <a:t> </a:t>
            </a:r>
            <a:r>
              <a:rPr lang="en-US" dirty="0" err="1" smtClean="0"/>
              <a:t>Yapay</a:t>
            </a:r>
            <a:r>
              <a:rPr lang="en-US" dirty="0" smtClean="0"/>
              <a:t> </a:t>
            </a:r>
            <a:r>
              <a:rPr lang="en-US" dirty="0" err="1" smtClean="0"/>
              <a:t>Zeka</a:t>
            </a:r>
            <a:r>
              <a:rPr lang="en-US" dirty="0" smtClean="0"/>
              <a:t> </a:t>
            </a:r>
            <a:r>
              <a:rPr lang="en-US" dirty="0" err="1" smtClean="0"/>
              <a:t>Nedir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“</a:t>
            </a:r>
            <a:r>
              <a:rPr lang="en-US" i="1" dirty="0"/>
              <a:t>XAI will create a suite of machine learning techniques that enables human users to understand, appropriately trust, and effectively manage the emerging generation of artificially intelligent partners</a:t>
            </a:r>
            <a:r>
              <a:rPr lang="en-US" dirty="0"/>
              <a:t>”</a:t>
            </a:r>
          </a:p>
          <a:p>
            <a:pPr marL="0" indent="0" algn="ctr">
              <a:buNone/>
            </a:pPr>
            <a:r>
              <a:rPr lang="en-US" dirty="0"/>
              <a:t>                                                              </a:t>
            </a:r>
            <a:r>
              <a:rPr lang="en-US" b="1" dirty="0" smtClean="0"/>
              <a:t>D</a:t>
            </a:r>
            <a:r>
              <a:rPr lang="en-US" b="1" dirty="0"/>
              <a:t>. Gunning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177492"/>
            <a:ext cx="4516583" cy="3387437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11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05953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/>
              <a:t>Açıklanabilir</a:t>
            </a:r>
            <a:r>
              <a:rPr lang="en-US" dirty="0"/>
              <a:t> </a:t>
            </a:r>
            <a:r>
              <a:rPr lang="en-US" dirty="0" err="1"/>
              <a:t>Yapay</a:t>
            </a:r>
            <a:r>
              <a:rPr lang="en-US" dirty="0"/>
              <a:t> </a:t>
            </a:r>
            <a:r>
              <a:rPr lang="en-US" dirty="0" err="1"/>
              <a:t>Zeka</a:t>
            </a:r>
            <a:r>
              <a:rPr lang="en-US" dirty="0"/>
              <a:t> </a:t>
            </a:r>
            <a:r>
              <a:rPr lang="en-US" dirty="0" err="1"/>
              <a:t>Nedir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/>
          <a:lstStyle/>
          <a:p>
            <a:pPr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chemeClr val="accent2">
                  <a:lumMod val="75000"/>
                </a:schemeClr>
              </a:buClr>
            </a:pPr>
            <a:r>
              <a:rPr lang="en-US" sz="18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 smtClean="0">
                <a:ea typeface="Calibri" panose="020F0502020204030204" pitchFamily="34" charset="0"/>
                <a:cs typeface="Times New Roman" panose="02020603050405020304" pitchFamily="18" charset="0"/>
              </a:rPr>
              <a:t>Belirli</a:t>
            </a:r>
            <a:r>
              <a:rPr lang="en-US" sz="18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bir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hedef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kitle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göz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önüne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alındığında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açıklanabilirlik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bir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modelin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işleyişini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net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veya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anlaşılması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kolay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hale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getirmek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için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sunduğu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ayrıntılar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ve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nedenlerdir</a:t>
            </a:r>
            <a:r>
              <a:rPr lang="en-US" sz="18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chemeClr val="accent2">
                  <a:lumMod val="75000"/>
                </a:schemeClr>
              </a:buClr>
            </a:pPr>
            <a:endParaRPr lang="en-US" sz="18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buClr>
                <a:schemeClr val="accent2">
                  <a:lumMod val="75000"/>
                </a:schemeClr>
              </a:buClr>
            </a:pPr>
            <a:r>
              <a:rPr lang="en-US" sz="1800" dirty="0" smtClean="0"/>
              <a:t> </a:t>
            </a:r>
            <a:r>
              <a:rPr lang="en-US" sz="1800" dirty="0" err="1" smtClean="0"/>
              <a:t>Modelin</a:t>
            </a:r>
            <a:r>
              <a:rPr lang="en-US" sz="1800" dirty="0" smtClean="0"/>
              <a:t> </a:t>
            </a:r>
            <a:r>
              <a:rPr lang="en-US" sz="1800" dirty="0" err="1"/>
              <a:t>karmaşıklığını</a:t>
            </a:r>
            <a:r>
              <a:rPr lang="en-US" sz="1800" dirty="0"/>
              <a:t> </a:t>
            </a:r>
            <a:r>
              <a:rPr lang="en-US" sz="1800" dirty="0" err="1"/>
              <a:t>azaltmak</a:t>
            </a:r>
            <a:r>
              <a:rPr lang="en-US" sz="1800" dirty="0"/>
              <a:t> </a:t>
            </a:r>
            <a:r>
              <a:rPr lang="en-US" sz="1800" dirty="0" err="1"/>
              <a:t>veya</a:t>
            </a:r>
            <a:r>
              <a:rPr lang="en-US" sz="1800" dirty="0"/>
              <a:t> </a:t>
            </a:r>
            <a:r>
              <a:rPr lang="en-US" sz="1800" dirty="0" err="1"/>
              <a:t>çıktılarını</a:t>
            </a:r>
            <a:r>
              <a:rPr lang="en-US" sz="1800" dirty="0"/>
              <a:t> </a:t>
            </a:r>
            <a:r>
              <a:rPr lang="en-US" sz="1800" dirty="0" err="1"/>
              <a:t>basitleştirmek</a:t>
            </a:r>
            <a:r>
              <a:rPr lang="en-US" sz="1800" dirty="0"/>
              <a:t> </a:t>
            </a:r>
            <a:r>
              <a:rPr lang="en-US" sz="1800" dirty="0" err="1"/>
              <a:t>için</a:t>
            </a:r>
            <a:r>
              <a:rPr lang="en-US" sz="1800" dirty="0"/>
              <a:t> </a:t>
            </a:r>
            <a:r>
              <a:rPr lang="en-US" sz="1800" dirty="0" err="1"/>
              <a:t>herhangi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yol</a:t>
            </a:r>
            <a:r>
              <a:rPr lang="en-US" sz="1800" dirty="0"/>
              <a:t>, </a:t>
            </a:r>
            <a:r>
              <a:rPr lang="en-US" sz="1800" dirty="0" err="1"/>
              <a:t>bir</a:t>
            </a:r>
            <a:r>
              <a:rPr lang="en-US" sz="1800" dirty="0"/>
              <a:t> XAI </a:t>
            </a:r>
            <a:r>
              <a:rPr lang="en-US" sz="1800" dirty="0" err="1"/>
              <a:t>yaklaşımı</a:t>
            </a:r>
            <a:r>
              <a:rPr lang="en-US" sz="1800" dirty="0"/>
              <a:t> </a:t>
            </a:r>
            <a:r>
              <a:rPr lang="en-US" sz="1800" dirty="0" err="1"/>
              <a:t>olarak</a:t>
            </a:r>
            <a:r>
              <a:rPr lang="en-US" sz="1800" dirty="0"/>
              <a:t> </a:t>
            </a:r>
            <a:r>
              <a:rPr lang="en-US" sz="1800" dirty="0" err="1"/>
              <a:t>düşünülmelidir</a:t>
            </a:r>
            <a:r>
              <a:rPr lang="en-US" sz="1800" dirty="0" smtClean="0"/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1800" dirty="0"/>
          </a:p>
          <a:p>
            <a:pPr algn="just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0" indent="0" algn="ctr">
              <a:buNone/>
            </a:pPr>
            <a:r>
              <a:rPr lang="en-US" sz="1800" b="1" dirty="0" smtClean="0"/>
              <a:t>“</a:t>
            </a:r>
            <a:r>
              <a:rPr lang="en-US" sz="1800" b="1" dirty="0" err="1" smtClean="0"/>
              <a:t>Açıklanabilir</a:t>
            </a:r>
            <a:r>
              <a:rPr lang="en-US" sz="1800" b="1" dirty="0" smtClean="0"/>
              <a:t> </a:t>
            </a:r>
            <a:r>
              <a:rPr lang="en-US" sz="1800" b="1" dirty="0" err="1"/>
              <a:t>bir</a:t>
            </a:r>
            <a:r>
              <a:rPr lang="en-US" sz="1800" b="1" dirty="0"/>
              <a:t> </a:t>
            </a:r>
            <a:r>
              <a:rPr lang="en-US" sz="1800" b="1" dirty="0" err="1"/>
              <a:t>Yapay</a:t>
            </a:r>
            <a:r>
              <a:rPr lang="en-US" sz="1800" b="1" dirty="0"/>
              <a:t> </a:t>
            </a:r>
            <a:r>
              <a:rPr lang="en-US" sz="1800" b="1" dirty="0" err="1"/>
              <a:t>Zeka</a:t>
            </a:r>
            <a:r>
              <a:rPr lang="en-US" sz="1800" b="1" dirty="0"/>
              <a:t>, </a:t>
            </a:r>
            <a:r>
              <a:rPr lang="en-US" sz="1800" b="1" dirty="0" err="1"/>
              <a:t>işleyişini</a:t>
            </a:r>
            <a:r>
              <a:rPr lang="en-US" sz="1800" b="1" dirty="0"/>
              <a:t> net </a:t>
            </a:r>
            <a:r>
              <a:rPr lang="en-US" sz="1800" b="1" dirty="0" err="1"/>
              <a:t>veya</a:t>
            </a:r>
            <a:r>
              <a:rPr lang="en-US" sz="1800" b="1" dirty="0"/>
              <a:t> </a:t>
            </a:r>
            <a:r>
              <a:rPr lang="en-US" sz="1800" b="1" dirty="0" err="1"/>
              <a:t>anlaşılması</a:t>
            </a:r>
            <a:r>
              <a:rPr lang="en-US" sz="1800" b="1" dirty="0"/>
              <a:t> </a:t>
            </a:r>
            <a:r>
              <a:rPr lang="en-US" sz="1800" b="1" dirty="0" err="1"/>
              <a:t>kolay</a:t>
            </a:r>
            <a:r>
              <a:rPr lang="en-US" sz="1800" b="1" dirty="0"/>
              <a:t> hale </a:t>
            </a:r>
            <a:r>
              <a:rPr lang="en-US" sz="1800" b="1" dirty="0" err="1"/>
              <a:t>getirmek</a:t>
            </a:r>
            <a:r>
              <a:rPr lang="en-US" sz="1800" b="1" dirty="0"/>
              <a:t> </a:t>
            </a:r>
            <a:r>
              <a:rPr lang="en-US" sz="1800" b="1" dirty="0" err="1"/>
              <a:t>için</a:t>
            </a:r>
            <a:r>
              <a:rPr lang="en-US" sz="1800" b="1" dirty="0"/>
              <a:t> </a:t>
            </a:r>
            <a:r>
              <a:rPr lang="en-US" sz="1800" b="1" dirty="0" err="1"/>
              <a:t>ayrıntılar</a:t>
            </a:r>
            <a:r>
              <a:rPr lang="en-US" sz="1800" b="1" dirty="0"/>
              <a:t> </a:t>
            </a:r>
            <a:r>
              <a:rPr lang="en-US" sz="1800" b="1" dirty="0" err="1"/>
              <a:t>veya</a:t>
            </a:r>
            <a:r>
              <a:rPr lang="en-US" sz="1800" b="1" dirty="0"/>
              <a:t> </a:t>
            </a:r>
            <a:r>
              <a:rPr lang="en-US" sz="1800" b="1" dirty="0" err="1"/>
              <a:t>nedenler</a:t>
            </a:r>
            <a:r>
              <a:rPr lang="en-US" sz="1800" b="1" dirty="0"/>
              <a:t> </a:t>
            </a:r>
            <a:r>
              <a:rPr lang="en-US" sz="1800" b="1" dirty="0" err="1"/>
              <a:t>üreten</a:t>
            </a:r>
            <a:r>
              <a:rPr lang="en-US" sz="1800" b="1" dirty="0"/>
              <a:t> </a:t>
            </a:r>
            <a:r>
              <a:rPr lang="en-US" sz="1800" b="1" dirty="0" err="1"/>
              <a:t>bir</a:t>
            </a:r>
            <a:r>
              <a:rPr lang="en-US" sz="1800" b="1" dirty="0"/>
              <a:t> </a:t>
            </a:r>
            <a:r>
              <a:rPr lang="en-US" sz="1800" b="1" dirty="0" err="1"/>
              <a:t>Zekadır</a:t>
            </a:r>
            <a:r>
              <a:rPr lang="en-US" sz="1800" b="1" dirty="0" smtClean="0"/>
              <a:t>.”</a:t>
            </a:r>
            <a:endParaRPr lang="en-US" sz="1800" b="1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12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5290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 smtClean="0"/>
              <a:t>Neden</a:t>
            </a:r>
            <a:r>
              <a:rPr lang="en-US" dirty="0" smtClean="0"/>
              <a:t> </a:t>
            </a:r>
            <a:r>
              <a:rPr lang="en-US" dirty="0" err="1" smtClean="0"/>
              <a:t>Açıklanabilir</a:t>
            </a:r>
            <a:r>
              <a:rPr lang="en-US" dirty="0" smtClean="0"/>
              <a:t> </a:t>
            </a:r>
            <a:r>
              <a:rPr lang="en-US" dirty="0" err="1" smtClean="0"/>
              <a:t>Yapay</a:t>
            </a:r>
            <a:r>
              <a:rPr lang="en-US" dirty="0" smtClean="0"/>
              <a:t> </a:t>
            </a:r>
            <a:r>
              <a:rPr lang="en-US" dirty="0" err="1" smtClean="0"/>
              <a:t>Zeka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/>
          <a:lstStyle/>
          <a:p>
            <a:pPr lvl="0">
              <a:buClr>
                <a:schemeClr val="accent2">
                  <a:lumMod val="75000"/>
                </a:schemeClr>
              </a:buClr>
            </a:pPr>
            <a:r>
              <a:rPr lang="en-US" sz="1800" dirty="0" smtClean="0"/>
              <a:t> </a:t>
            </a:r>
            <a:r>
              <a:rPr lang="en-US" sz="1800" dirty="0" err="1" smtClean="0"/>
              <a:t>Açıklanabilirlik</a:t>
            </a:r>
            <a:r>
              <a:rPr lang="en-US" sz="1800" dirty="0"/>
              <a:t>, </a:t>
            </a:r>
            <a:r>
              <a:rPr lang="en-US" sz="1800" dirty="0" err="1"/>
              <a:t>yapay</a:t>
            </a:r>
            <a:r>
              <a:rPr lang="en-US" sz="1800" dirty="0"/>
              <a:t> </a:t>
            </a:r>
            <a:r>
              <a:rPr lang="en-US" sz="1800" dirty="0" err="1"/>
              <a:t>zekanın</a:t>
            </a:r>
            <a:r>
              <a:rPr lang="en-US" sz="1800" dirty="0"/>
              <a:t> </a:t>
            </a:r>
            <a:r>
              <a:rPr lang="en-US" sz="1800" dirty="0" err="1"/>
              <a:t>pratik</a:t>
            </a:r>
            <a:r>
              <a:rPr lang="en-US" sz="1800" dirty="0"/>
              <a:t> </a:t>
            </a:r>
            <a:r>
              <a:rPr lang="en-US" sz="1800" dirty="0" err="1"/>
              <a:t>uygulaması</a:t>
            </a:r>
            <a:r>
              <a:rPr lang="en-US" sz="1800" dirty="0"/>
              <a:t> </a:t>
            </a:r>
            <a:r>
              <a:rPr lang="en-US" sz="1800" dirty="0" err="1"/>
              <a:t>açısından</a:t>
            </a:r>
            <a:r>
              <a:rPr lang="en-US" sz="1800" dirty="0"/>
              <a:t> </a:t>
            </a:r>
            <a:r>
              <a:rPr lang="en-US" sz="1800" dirty="0" err="1"/>
              <a:t>günümüzde</a:t>
            </a:r>
            <a:r>
              <a:rPr lang="en-US" sz="1800" dirty="0"/>
              <a:t> </a:t>
            </a:r>
            <a:r>
              <a:rPr lang="en-US" sz="1800" dirty="0" err="1"/>
              <a:t>karşılaştığı</a:t>
            </a:r>
            <a:r>
              <a:rPr lang="en-US" sz="1800" dirty="0"/>
              <a:t> </a:t>
            </a:r>
            <a:r>
              <a:rPr lang="en-US" sz="1800" dirty="0" err="1"/>
              <a:t>ana</a:t>
            </a:r>
            <a:r>
              <a:rPr lang="en-US" sz="1800" dirty="0"/>
              <a:t> </a:t>
            </a:r>
            <a:r>
              <a:rPr lang="en-US" sz="1800" dirty="0" err="1"/>
              <a:t>engellerden</a:t>
            </a:r>
            <a:r>
              <a:rPr lang="en-US" sz="1800" dirty="0"/>
              <a:t> </a:t>
            </a:r>
            <a:r>
              <a:rPr lang="en-US" sz="1800" dirty="0" err="1"/>
              <a:t>biridir</a:t>
            </a:r>
            <a:r>
              <a:rPr lang="en-US" sz="1800" dirty="0" smtClean="0"/>
              <a:t>.</a:t>
            </a:r>
          </a:p>
          <a:p>
            <a:pPr lvl="0">
              <a:buClr>
                <a:schemeClr val="accent2">
                  <a:lumMod val="75000"/>
                </a:schemeClr>
              </a:buClr>
            </a:pPr>
            <a:endParaRPr lang="en-US" sz="1800" dirty="0"/>
          </a:p>
          <a:p>
            <a:pPr lvl="0">
              <a:buClr>
                <a:schemeClr val="accent2">
                  <a:lumMod val="75000"/>
                </a:schemeClr>
              </a:buClr>
            </a:pPr>
            <a:r>
              <a:rPr lang="en-US" sz="1800" dirty="0" smtClean="0"/>
              <a:t> </a:t>
            </a:r>
            <a:r>
              <a:rPr lang="en-US" sz="1800" dirty="0" err="1" smtClean="0"/>
              <a:t>Araştırma</a:t>
            </a:r>
            <a:r>
              <a:rPr lang="en-US" sz="1800" dirty="0" smtClean="0"/>
              <a:t> </a:t>
            </a:r>
            <a:r>
              <a:rPr lang="en-US" sz="1800" dirty="0" err="1"/>
              <a:t>topluluğu</a:t>
            </a:r>
            <a:r>
              <a:rPr lang="en-US" sz="1800" dirty="0"/>
              <a:t> </a:t>
            </a:r>
            <a:r>
              <a:rPr lang="en-US" sz="1800" dirty="0" err="1"/>
              <a:t>ile</a:t>
            </a:r>
            <a:r>
              <a:rPr lang="en-US" sz="1800" dirty="0"/>
              <a:t> </a:t>
            </a:r>
            <a:r>
              <a:rPr lang="en-US" sz="1800" dirty="0" err="1"/>
              <a:t>iş</a:t>
            </a:r>
            <a:r>
              <a:rPr lang="en-US" sz="1800" dirty="0"/>
              <a:t> </a:t>
            </a:r>
            <a:r>
              <a:rPr lang="en-US" sz="1800" dirty="0" err="1"/>
              <a:t>sektörleri</a:t>
            </a:r>
            <a:r>
              <a:rPr lang="en-US" sz="1800" dirty="0"/>
              <a:t> </a:t>
            </a:r>
            <a:r>
              <a:rPr lang="en-US" sz="1800" dirty="0" err="1"/>
              <a:t>arasındaki</a:t>
            </a:r>
            <a:r>
              <a:rPr lang="en-US" sz="1800" dirty="0"/>
              <a:t> </a:t>
            </a:r>
            <a:r>
              <a:rPr lang="en-US" sz="1800" dirty="0" err="1"/>
              <a:t>boşluk</a:t>
            </a:r>
            <a:r>
              <a:rPr lang="en-US" sz="1800" dirty="0"/>
              <a:t>. </a:t>
            </a:r>
            <a:endParaRPr lang="en-US" sz="1800" dirty="0" smtClean="0"/>
          </a:p>
          <a:p>
            <a:pPr lvl="0">
              <a:buClr>
                <a:schemeClr val="accent2">
                  <a:lumMod val="75000"/>
                </a:schemeClr>
              </a:buClr>
            </a:pPr>
            <a:endParaRPr lang="en-US" sz="1800" dirty="0"/>
          </a:p>
          <a:p>
            <a:pPr lvl="0">
              <a:buClr>
                <a:schemeClr val="accent2">
                  <a:lumMod val="75000"/>
                </a:schemeClr>
              </a:buClr>
            </a:pPr>
            <a:r>
              <a:rPr lang="en-US" sz="1800" dirty="0" smtClean="0"/>
              <a:t> </a:t>
            </a:r>
            <a:r>
              <a:rPr lang="en-US" sz="1800" dirty="0" err="1" smtClean="0"/>
              <a:t>Bilgiye</a:t>
            </a:r>
            <a:r>
              <a:rPr lang="en-US" sz="1800" dirty="0" smtClean="0"/>
              <a:t> </a:t>
            </a:r>
            <a:r>
              <a:rPr lang="en-US" sz="1800" dirty="0" err="1"/>
              <a:t>ulaşmada</a:t>
            </a:r>
            <a:r>
              <a:rPr lang="en-US" sz="1800" dirty="0"/>
              <a:t> </a:t>
            </a:r>
            <a:r>
              <a:rPr lang="en-US" sz="1800" dirty="0" err="1"/>
              <a:t>sağladığı</a:t>
            </a:r>
            <a:r>
              <a:rPr lang="en-US" sz="1800" dirty="0"/>
              <a:t> </a:t>
            </a:r>
            <a:r>
              <a:rPr lang="en-US" sz="1800" dirty="0" err="1" smtClean="0"/>
              <a:t>kolaylık</a:t>
            </a:r>
            <a:r>
              <a:rPr lang="en-US" sz="1800" dirty="0" smtClean="0"/>
              <a:t>.</a:t>
            </a:r>
            <a:endParaRPr lang="en-US" sz="1800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13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37000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 smtClean="0"/>
              <a:t>Açıklanabilirlik</a:t>
            </a:r>
            <a:r>
              <a:rPr lang="en-US" dirty="0" smtClean="0"/>
              <a:t> Ne </a:t>
            </a:r>
            <a:r>
              <a:rPr lang="en-US" dirty="0" err="1"/>
              <a:t>için</a:t>
            </a:r>
            <a:r>
              <a:rPr lang="en-US" dirty="0"/>
              <a:t>? </a:t>
            </a:r>
            <a:r>
              <a:rPr lang="en-US" dirty="0" err="1"/>
              <a:t>Kimler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6213948"/>
            <a:ext cx="10869562" cy="260744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1050" i="1" dirty="0" err="1"/>
              <a:t>Tablo</a:t>
            </a:r>
            <a:r>
              <a:rPr lang="en-US" sz="1050" i="1" dirty="0"/>
              <a:t> (</a:t>
            </a:r>
            <a:r>
              <a:rPr lang="en-US" sz="1050" i="1" dirty="0" err="1"/>
              <a:t>x.x</a:t>
            </a:r>
            <a:r>
              <a:rPr lang="en-US" sz="1050" i="1" dirty="0"/>
              <a:t>) </a:t>
            </a:r>
            <a:r>
              <a:rPr lang="en-US" sz="1050" i="1" dirty="0" err="1"/>
              <a:t>Yukarıdaki</a:t>
            </a:r>
            <a:r>
              <a:rPr lang="en-US" sz="1050" i="1" dirty="0"/>
              <a:t> </a:t>
            </a:r>
            <a:r>
              <a:rPr lang="en-US" sz="1050" i="1" dirty="0" err="1"/>
              <a:t>tabloda</a:t>
            </a:r>
            <a:r>
              <a:rPr lang="en-US" sz="1050" i="1" dirty="0"/>
              <a:t> </a:t>
            </a:r>
            <a:r>
              <a:rPr lang="en-US" sz="1050" i="1" dirty="0" err="1"/>
              <a:t>açıklanabilirliğe</a:t>
            </a:r>
            <a:r>
              <a:rPr lang="en-US" sz="1050" i="1" dirty="0"/>
              <a:t> </a:t>
            </a:r>
            <a:r>
              <a:rPr lang="en-US" sz="1050" i="1" dirty="0" err="1"/>
              <a:t>dair</a:t>
            </a:r>
            <a:r>
              <a:rPr lang="en-US" sz="1050" i="1" dirty="0"/>
              <a:t> </a:t>
            </a:r>
            <a:r>
              <a:rPr lang="en-US" sz="1050" i="1" dirty="0" err="1"/>
              <a:t>tanımlamalar</a:t>
            </a:r>
            <a:r>
              <a:rPr lang="en-US" sz="1050" i="1" dirty="0"/>
              <a:t> </a:t>
            </a:r>
            <a:r>
              <a:rPr lang="en-US" sz="1050" i="1" dirty="0" err="1"/>
              <a:t>ve</a:t>
            </a:r>
            <a:r>
              <a:rPr lang="en-US" sz="1050" i="1" dirty="0"/>
              <a:t> </a:t>
            </a:r>
            <a:r>
              <a:rPr lang="en-US" sz="1050" i="1" dirty="0" err="1"/>
              <a:t>hedefledikleri</a:t>
            </a:r>
            <a:r>
              <a:rPr lang="en-US" sz="1050" i="1" dirty="0"/>
              <a:t> </a:t>
            </a:r>
            <a:r>
              <a:rPr lang="en-US" sz="1050" i="1" dirty="0" err="1"/>
              <a:t>kitleler</a:t>
            </a:r>
            <a:r>
              <a:rPr lang="en-US" sz="1050" i="1" dirty="0"/>
              <a:t> </a:t>
            </a:r>
            <a:r>
              <a:rPr lang="en-US" sz="1050" i="1" dirty="0" err="1"/>
              <a:t>görülmektedir</a:t>
            </a:r>
            <a:r>
              <a:rPr lang="en-US" sz="1050" i="1" dirty="0"/>
              <a:t>. </a:t>
            </a:r>
          </a:p>
          <a:p>
            <a:pPr algn="ctr"/>
            <a:endParaRPr lang="en-US" sz="1400" i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5508" y="2787819"/>
            <a:ext cx="5420985" cy="3383629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661219" y="1504512"/>
            <a:ext cx="10869562" cy="869234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♦"/>
            </a:pPr>
            <a:r>
              <a:rPr lang="en-US" sz="1800" dirty="0" smtClean="0"/>
              <a:t> </a:t>
            </a:r>
            <a:r>
              <a:rPr lang="en-US" sz="1800" dirty="0" err="1" smtClean="0"/>
              <a:t>Açıklanabilir</a:t>
            </a:r>
            <a:r>
              <a:rPr lang="en-US" sz="1800" dirty="0" smtClean="0"/>
              <a:t> </a:t>
            </a:r>
            <a:r>
              <a:rPr lang="en-US" sz="1800" dirty="0" err="1" smtClean="0"/>
              <a:t>Yapay</a:t>
            </a:r>
            <a:r>
              <a:rPr lang="en-US" sz="1800" dirty="0" smtClean="0"/>
              <a:t> </a:t>
            </a:r>
            <a:r>
              <a:rPr lang="en-US" sz="1800" dirty="0" err="1" smtClean="0"/>
              <a:t>Zeka</a:t>
            </a:r>
            <a:r>
              <a:rPr lang="en-US" sz="1800" dirty="0" smtClean="0"/>
              <a:t> </a:t>
            </a:r>
            <a:r>
              <a:rPr lang="en-US" sz="1800" dirty="0" err="1" smtClean="0"/>
              <a:t>zamanla</a:t>
            </a:r>
            <a:r>
              <a:rPr lang="en-US" sz="1800" dirty="0" smtClean="0"/>
              <a:t> </a:t>
            </a:r>
            <a:r>
              <a:rPr lang="en-US" sz="1800" dirty="0" err="1" smtClean="0"/>
              <a:t>çok</a:t>
            </a:r>
            <a:r>
              <a:rPr lang="en-US" sz="1800" dirty="0" smtClean="0"/>
              <a:t> </a:t>
            </a:r>
            <a:r>
              <a:rPr lang="en-US" sz="1800" dirty="0" err="1" smtClean="0"/>
              <a:t>fazla</a:t>
            </a:r>
            <a:r>
              <a:rPr lang="en-US" sz="1800" dirty="0" smtClean="0"/>
              <a:t> </a:t>
            </a:r>
            <a:r>
              <a:rPr lang="en-US" sz="1800" dirty="0" err="1" smtClean="0"/>
              <a:t>sayıda</a:t>
            </a:r>
            <a:r>
              <a:rPr lang="en-US" sz="1800" dirty="0" smtClean="0"/>
              <a:t> </a:t>
            </a:r>
            <a:r>
              <a:rPr lang="en-US" sz="1800" dirty="0" err="1" smtClean="0"/>
              <a:t>kitleye</a:t>
            </a:r>
            <a:r>
              <a:rPr lang="en-US" sz="1800" dirty="0" smtClean="0"/>
              <a:t> </a:t>
            </a:r>
            <a:r>
              <a:rPr lang="en-US" sz="1800" dirty="0" err="1" smtClean="0"/>
              <a:t>hitap</a:t>
            </a:r>
            <a:r>
              <a:rPr lang="en-US" sz="1800" dirty="0" smtClean="0"/>
              <a:t> </a:t>
            </a:r>
            <a:r>
              <a:rPr lang="en-US" sz="1800" dirty="0" err="1" smtClean="0"/>
              <a:t>etmeye</a:t>
            </a:r>
            <a:r>
              <a:rPr lang="en-US" sz="1800" dirty="0" smtClean="0"/>
              <a:t> </a:t>
            </a:r>
            <a:r>
              <a:rPr lang="en-US" sz="1800" dirty="0" err="1" smtClean="0"/>
              <a:t>başladı</a:t>
            </a:r>
            <a:r>
              <a:rPr lang="en-US" sz="1800" dirty="0" smtClean="0"/>
              <a:t>. </a:t>
            </a:r>
          </a:p>
          <a:p>
            <a:pPr>
              <a:buFont typeface="Arial" panose="020B0604020202020204" pitchFamily="34" charset="0"/>
              <a:buChar char="♦"/>
            </a:pPr>
            <a:r>
              <a:rPr lang="en-US" sz="1800" dirty="0" smtClean="0"/>
              <a:t> </a:t>
            </a:r>
            <a:r>
              <a:rPr lang="en-US" sz="1800" dirty="0" err="1" smtClean="0"/>
              <a:t>Tüm</a:t>
            </a:r>
            <a:r>
              <a:rPr lang="en-US" sz="1800" dirty="0" smtClean="0"/>
              <a:t> </a:t>
            </a:r>
            <a:r>
              <a:rPr lang="en-US" sz="1800" dirty="0" err="1" smtClean="0"/>
              <a:t>bu</a:t>
            </a:r>
            <a:r>
              <a:rPr lang="en-US" sz="1800" dirty="0" smtClean="0"/>
              <a:t> </a:t>
            </a:r>
            <a:r>
              <a:rPr lang="en-US" sz="1800" dirty="0" err="1" smtClean="0"/>
              <a:t>farklı</a:t>
            </a:r>
            <a:r>
              <a:rPr lang="en-US" sz="1800" dirty="0" smtClean="0"/>
              <a:t> </a:t>
            </a:r>
            <a:r>
              <a:rPr lang="en-US" sz="1800" dirty="0" err="1" smtClean="0"/>
              <a:t>hedef</a:t>
            </a:r>
            <a:r>
              <a:rPr lang="en-US" sz="1800" dirty="0" smtClean="0"/>
              <a:t> </a:t>
            </a:r>
            <a:r>
              <a:rPr lang="en-US" sz="1800" dirty="0" err="1" smtClean="0"/>
              <a:t>kitleler</a:t>
            </a:r>
            <a:r>
              <a:rPr lang="en-US" sz="1800" dirty="0" smtClean="0"/>
              <a:t> </a:t>
            </a:r>
            <a:r>
              <a:rPr lang="en-US" sz="1800" dirty="0" err="1" smtClean="0"/>
              <a:t>açıklanabilirliğin</a:t>
            </a:r>
            <a:r>
              <a:rPr lang="en-US" sz="1800" dirty="0" smtClean="0"/>
              <a:t> </a:t>
            </a:r>
            <a:r>
              <a:rPr lang="en-US" sz="1800" dirty="0" err="1" smtClean="0"/>
              <a:t>gerekliliği</a:t>
            </a:r>
            <a:r>
              <a:rPr lang="en-US" sz="1800" dirty="0" smtClean="0"/>
              <a:t> </a:t>
            </a:r>
            <a:r>
              <a:rPr lang="en-US" sz="1800" dirty="0" err="1" smtClean="0"/>
              <a:t>açısından</a:t>
            </a:r>
            <a:r>
              <a:rPr lang="en-US" sz="1800" dirty="0" smtClean="0"/>
              <a:t> </a:t>
            </a:r>
            <a:r>
              <a:rPr lang="en-US" sz="1800" dirty="0" err="1" smtClean="0"/>
              <a:t>bir</a:t>
            </a:r>
            <a:r>
              <a:rPr lang="en-US" sz="1800" dirty="0" smtClean="0"/>
              <a:t> </a:t>
            </a:r>
            <a:r>
              <a:rPr lang="en-US" sz="1800" dirty="0" err="1" smtClean="0"/>
              <a:t>fikir</a:t>
            </a:r>
            <a:r>
              <a:rPr lang="en-US" sz="1800" dirty="0" smtClean="0"/>
              <a:t> </a:t>
            </a:r>
            <a:r>
              <a:rPr lang="en-US" sz="1800" dirty="0" err="1" smtClean="0"/>
              <a:t>oluşmasına</a:t>
            </a:r>
            <a:r>
              <a:rPr lang="en-US" sz="1800" dirty="0" smtClean="0"/>
              <a:t> </a:t>
            </a:r>
            <a:r>
              <a:rPr lang="en-US" sz="1800" dirty="0" err="1" smtClean="0"/>
              <a:t>katkı</a:t>
            </a:r>
            <a:r>
              <a:rPr lang="en-US" sz="1800" dirty="0" smtClean="0"/>
              <a:t> </a:t>
            </a:r>
            <a:r>
              <a:rPr lang="en-US" sz="1800" dirty="0" err="1" smtClean="0"/>
              <a:t>sağlar</a:t>
            </a:r>
            <a:r>
              <a:rPr lang="en-US" sz="1800" dirty="0" smtClean="0"/>
              <a:t>.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14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81084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 smtClean="0"/>
              <a:t>Açıklanabilirlik</a:t>
            </a:r>
            <a:r>
              <a:rPr lang="en-US" dirty="0" smtClean="0"/>
              <a:t> Ne </a:t>
            </a:r>
            <a:r>
              <a:rPr lang="en-US" dirty="0" err="1"/>
              <a:t>için</a:t>
            </a:r>
            <a:r>
              <a:rPr lang="en-US" dirty="0"/>
              <a:t>? </a:t>
            </a:r>
            <a:r>
              <a:rPr lang="en-US" dirty="0" err="1"/>
              <a:t>Kimler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2"/>
            <a:ext cx="10869562" cy="970834"/>
          </a:xfrm>
        </p:spPr>
        <p:txBody>
          <a:bodyPr/>
          <a:lstStyle/>
          <a:p>
            <a:pPr marL="0" indent="0" algn="just">
              <a:buNone/>
            </a:pPr>
            <a:r>
              <a:rPr lang="en-US" sz="1800" b="1" dirty="0" err="1"/>
              <a:t>Güvenilirlik</a:t>
            </a:r>
            <a:r>
              <a:rPr lang="en-US" sz="1800" b="1" dirty="0"/>
              <a:t> (Trustworthiness):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modelin</a:t>
            </a:r>
            <a:r>
              <a:rPr lang="en-US" sz="1800" dirty="0"/>
              <a:t> </a:t>
            </a:r>
            <a:r>
              <a:rPr lang="en-US" sz="1800" dirty="0" err="1"/>
              <a:t>belirli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problemle</a:t>
            </a:r>
            <a:r>
              <a:rPr lang="en-US" sz="1800" dirty="0"/>
              <a:t> </a:t>
            </a:r>
            <a:r>
              <a:rPr lang="en-US" sz="1800" dirty="0" err="1"/>
              <a:t>karşılaştığında</a:t>
            </a:r>
            <a:r>
              <a:rPr lang="en-US" sz="1800" dirty="0"/>
              <a:t> </a:t>
            </a:r>
            <a:r>
              <a:rPr lang="en-US" sz="1800" dirty="0" err="1"/>
              <a:t>amaçlandığı</a:t>
            </a:r>
            <a:r>
              <a:rPr lang="en-US" sz="1800" dirty="0"/>
              <a:t> </a:t>
            </a:r>
            <a:r>
              <a:rPr lang="en-US" sz="1800" dirty="0" err="1"/>
              <a:t>gibi</a:t>
            </a:r>
            <a:r>
              <a:rPr lang="en-US" sz="1800" dirty="0"/>
              <a:t> </a:t>
            </a:r>
            <a:r>
              <a:rPr lang="en-US" sz="1800" dirty="0" err="1"/>
              <a:t>hareket</a:t>
            </a:r>
            <a:r>
              <a:rPr lang="en-US" sz="1800" dirty="0"/>
              <a:t> </a:t>
            </a:r>
            <a:r>
              <a:rPr lang="en-US" sz="1800" dirty="0" err="1"/>
              <a:t>edip</a:t>
            </a:r>
            <a:r>
              <a:rPr lang="en-US" sz="1800" dirty="0"/>
              <a:t> </a:t>
            </a:r>
            <a:r>
              <a:rPr lang="en-US" sz="1800" dirty="0" err="1"/>
              <a:t>etmeyeceğinin</a:t>
            </a:r>
            <a:r>
              <a:rPr lang="en-US" sz="1800" dirty="0"/>
              <a:t> </a:t>
            </a:r>
            <a:r>
              <a:rPr lang="en-US" sz="1800" dirty="0" err="1"/>
              <a:t>güveni</a:t>
            </a:r>
            <a:r>
              <a:rPr lang="en-US" sz="1800" dirty="0"/>
              <a:t> </a:t>
            </a:r>
            <a:r>
              <a:rPr lang="en-US" sz="1800" dirty="0" err="1"/>
              <a:t>olarak</a:t>
            </a:r>
            <a:r>
              <a:rPr lang="en-US" sz="1800" dirty="0"/>
              <a:t> </a:t>
            </a:r>
            <a:r>
              <a:rPr lang="en-US" sz="1800" dirty="0" err="1"/>
              <a:t>düşünülebilir</a:t>
            </a:r>
            <a:r>
              <a:rPr lang="en-US" sz="1800" dirty="0"/>
              <a:t>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15</a:t>
            </a:fld>
            <a:endParaRPr lang="tr-TR"/>
          </a:p>
        </p:txBody>
      </p:sp>
      <p:grpSp>
        <p:nvGrpSpPr>
          <p:cNvPr id="8" name="Group 7"/>
          <p:cNvGrpSpPr/>
          <p:nvPr/>
        </p:nvGrpSpPr>
        <p:grpSpPr>
          <a:xfrm>
            <a:off x="804383" y="2832825"/>
            <a:ext cx="10583234" cy="2378075"/>
            <a:chOff x="604684" y="2832825"/>
            <a:chExt cx="10583234" cy="2378075"/>
          </a:xfrm>
        </p:grpSpPr>
        <p:pic>
          <p:nvPicPr>
            <p:cNvPr id="5" name="Picture 4" descr="Agent Smith Matrix 4&amp;#39;te Geri Mi Dönüyor? - Geek Dergi"/>
            <p:cNvPicPr/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4684" y="2832825"/>
              <a:ext cx="4223385" cy="23780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" name="Content Placeholder 2"/>
            <p:cNvSpPr txBox="1">
              <a:spLocks/>
            </p:cNvSpPr>
            <p:nvPr/>
          </p:nvSpPr>
          <p:spPr>
            <a:xfrm>
              <a:off x="5800438" y="3567911"/>
              <a:ext cx="5387480" cy="907902"/>
            </a:xfrm>
            <a:prstGeom prst="rect">
              <a:avLst/>
            </a:prstGeom>
          </p:spPr>
          <p:txBody>
            <a:bodyPr vert="horz" lIns="45720" tIns="45720" rIns="45720" bIns="45720" rtlCol="0">
              <a:normAutofit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2"/>
                </a:buClr>
                <a:buSzPct val="100000"/>
                <a:buFont typeface="Tw Cen MT" panose="020B0602020104020603" pitchFamily="34" charset="0"/>
                <a:buChar char=" 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65176" indent="-13716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2"/>
                </a:buClr>
                <a:buFont typeface="Wingdings 3" pitchFamily="18" charset="2"/>
                <a:buChar char="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448056" indent="-13716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2"/>
                </a:buClr>
                <a:buFont typeface="Wingdings 3" pitchFamily="18" charset="2"/>
                <a:buChar char="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594360" indent="-13716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2"/>
                </a:buClr>
                <a:buFont typeface="Wingdings 3" pitchFamily="18" charset="2"/>
                <a:buChar char="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777240" indent="-13716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2"/>
                </a:buClr>
                <a:buFont typeface="Wingdings 3" pitchFamily="18" charset="2"/>
                <a:buChar char="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914400" indent="-13716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2"/>
                </a:buClr>
                <a:buFont typeface="Wingdings 3" pitchFamily="18" charset="2"/>
                <a:buChar char="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060704" indent="-13716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2"/>
                </a:buClr>
                <a:buFont typeface="Wingdings 3" pitchFamily="18" charset="2"/>
                <a:buChar char="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216152" indent="-13716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2"/>
                </a:buClr>
                <a:buFont typeface="Wingdings 3" pitchFamily="18" charset="2"/>
                <a:buChar char="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362456" indent="-13716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2"/>
                </a:buClr>
                <a:buFont typeface="Wingdings 3" pitchFamily="18" charset="2"/>
                <a:buChar char="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1" dirty="0"/>
                <a:t>“Her </a:t>
              </a:r>
              <a:r>
                <a:rPr lang="en-US" sz="1800" b="1" dirty="0" err="1"/>
                <a:t>açıklanabilir</a:t>
              </a:r>
              <a:r>
                <a:rPr lang="en-US" sz="1800" b="1" dirty="0"/>
                <a:t> </a:t>
              </a:r>
              <a:r>
                <a:rPr lang="en-US" sz="1800" b="1" dirty="0" err="1"/>
                <a:t>modelin</a:t>
              </a:r>
              <a:r>
                <a:rPr lang="en-US" sz="1800" b="1" dirty="0"/>
                <a:t> </a:t>
              </a:r>
              <a:r>
                <a:rPr lang="en-US" sz="1800" b="1" dirty="0" err="1"/>
                <a:t>güvenilir</a:t>
              </a:r>
              <a:r>
                <a:rPr lang="en-US" sz="1800" b="1" dirty="0"/>
                <a:t> </a:t>
              </a:r>
              <a:r>
                <a:rPr lang="en-US" sz="1800" b="1" dirty="0" err="1"/>
                <a:t>olması</a:t>
              </a:r>
              <a:r>
                <a:rPr lang="en-US" sz="1800" b="1" dirty="0"/>
                <a:t> </a:t>
              </a:r>
              <a:r>
                <a:rPr lang="en-US" sz="1800" b="1" dirty="0" err="1"/>
                <a:t>beklenir</a:t>
              </a:r>
              <a:r>
                <a:rPr lang="en-US" sz="1800" b="1" dirty="0"/>
                <a:t>. </a:t>
              </a:r>
              <a:r>
                <a:rPr lang="en-US" sz="1800" b="1" dirty="0" err="1"/>
                <a:t>Ancak</a:t>
              </a:r>
              <a:r>
                <a:rPr lang="en-US" sz="1800" b="1" dirty="0"/>
                <a:t> her </a:t>
              </a:r>
              <a:r>
                <a:rPr lang="en-US" sz="1800" b="1" dirty="0" err="1"/>
                <a:t>güvenilir</a:t>
              </a:r>
              <a:r>
                <a:rPr lang="en-US" sz="1800" b="1" dirty="0"/>
                <a:t> model </a:t>
              </a:r>
              <a:r>
                <a:rPr lang="en-US" sz="1800" b="1" dirty="0" err="1"/>
                <a:t>açıklanamaz</a:t>
              </a:r>
              <a:r>
                <a:rPr lang="en-US" sz="1800" b="1" dirty="0"/>
                <a:t>”</a:t>
              </a:r>
            </a:p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22287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 smtClean="0"/>
              <a:t>Açıklanabilirlik</a:t>
            </a:r>
            <a:r>
              <a:rPr lang="en-US" dirty="0" smtClean="0"/>
              <a:t> Ne </a:t>
            </a:r>
            <a:r>
              <a:rPr lang="en-US" dirty="0" err="1"/>
              <a:t>için</a:t>
            </a:r>
            <a:r>
              <a:rPr lang="en-US" dirty="0"/>
              <a:t>? </a:t>
            </a:r>
            <a:r>
              <a:rPr lang="en-US" dirty="0" err="1"/>
              <a:t>Kimler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2529009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1800" b="1" dirty="0" err="1"/>
              <a:t>Nedensellik</a:t>
            </a:r>
            <a:r>
              <a:rPr lang="en-US" sz="1800" b="1" dirty="0"/>
              <a:t> (Causality):</a:t>
            </a:r>
            <a:r>
              <a:rPr lang="en-US" sz="1800" dirty="0"/>
              <a:t> </a:t>
            </a:r>
            <a:r>
              <a:rPr lang="en-US" sz="1800" dirty="0" err="1"/>
              <a:t>Veri</a:t>
            </a:r>
            <a:r>
              <a:rPr lang="en-US" sz="1800" dirty="0"/>
              <a:t> </a:t>
            </a:r>
            <a:r>
              <a:rPr lang="en-US" sz="1800" dirty="0" err="1"/>
              <a:t>değişkenleri</a:t>
            </a:r>
            <a:r>
              <a:rPr lang="en-US" sz="1800" dirty="0"/>
              <a:t> </a:t>
            </a:r>
            <a:r>
              <a:rPr lang="en-US" sz="1800" dirty="0" err="1"/>
              <a:t>arasında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neden</a:t>
            </a:r>
            <a:r>
              <a:rPr lang="en-US" sz="1800" dirty="0"/>
              <a:t> </a:t>
            </a:r>
            <a:r>
              <a:rPr lang="en-US" sz="1800" dirty="0" err="1"/>
              <a:t>sonuç</a:t>
            </a:r>
            <a:r>
              <a:rPr lang="en-US" sz="1800" dirty="0"/>
              <a:t> </a:t>
            </a:r>
            <a:r>
              <a:rPr lang="en-US" sz="1800" dirty="0" err="1"/>
              <a:t>ilişkisi</a:t>
            </a:r>
            <a:r>
              <a:rPr lang="en-US" sz="1800" dirty="0"/>
              <a:t> </a:t>
            </a:r>
            <a:r>
              <a:rPr lang="en-US" sz="1800" dirty="0" err="1"/>
              <a:t>bulmak</a:t>
            </a:r>
            <a:r>
              <a:rPr lang="en-US" sz="1800" dirty="0"/>
              <a:t>. </a:t>
            </a:r>
            <a:r>
              <a:rPr lang="en-US" sz="1800" dirty="0" err="1"/>
              <a:t>Bir</a:t>
            </a:r>
            <a:r>
              <a:rPr lang="en-US" sz="1800" dirty="0"/>
              <a:t> ML </a:t>
            </a:r>
            <a:r>
              <a:rPr lang="en-US" sz="1800" dirty="0" err="1"/>
              <a:t>modeli</a:t>
            </a:r>
            <a:r>
              <a:rPr lang="en-US" sz="1800" dirty="0"/>
              <a:t> </a:t>
            </a:r>
            <a:r>
              <a:rPr lang="en-US" sz="1800" dirty="0" err="1"/>
              <a:t>yalnızca</a:t>
            </a:r>
            <a:r>
              <a:rPr lang="en-US" sz="1800" dirty="0"/>
              <a:t> </a:t>
            </a:r>
            <a:r>
              <a:rPr lang="en-US" sz="1800" dirty="0" err="1"/>
              <a:t>öğrendiği</a:t>
            </a:r>
            <a:r>
              <a:rPr lang="en-US" sz="1800" dirty="0"/>
              <a:t> </a:t>
            </a:r>
            <a:r>
              <a:rPr lang="en-US" sz="1800" dirty="0" err="1"/>
              <a:t>veriler</a:t>
            </a:r>
            <a:r>
              <a:rPr lang="en-US" sz="1800" dirty="0"/>
              <a:t> </a:t>
            </a:r>
            <a:r>
              <a:rPr lang="en-US" sz="1800" dirty="0" err="1"/>
              <a:t>arasındaki</a:t>
            </a:r>
            <a:r>
              <a:rPr lang="en-US" sz="1800" dirty="0"/>
              <a:t> </a:t>
            </a:r>
            <a:r>
              <a:rPr lang="en-US" sz="1800" dirty="0" err="1"/>
              <a:t>korelasyonları</a:t>
            </a:r>
            <a:r>
              <a:rPr lang="en-US" sz="1800" dirty="0"/>
              <a:t> </a:t>
            </a:r>
            <a:r>
              <a:rPr lang="en-US" sz="1800" dirty="0" err="1"/>
              <a:t>keşfeder</a:t>
            </a:r>
            <a:r>
              <a:rPr lang="en-US" sz="1800" dirty="0"/>
              <a:t>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bu</a:t>
            </a:r>
            <a:r>
              <a:rPr lang="en-US" sz="1800" dirty="0"/>
              <a:t> </a:t>
            </a:r>
            <a:r>
              <a:rPr lang="en-US" sz="1800" dirty="0" err="1"/>
              <a:t>nedenle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neden-sonuç</a:t>
            </a:r>
            <a:r>
              <a:rPr lang="en-US" sz="1800" dirty="0"/>
              <a:t> </a:t>
            </a:r>
            <a:r>
              <a:rPr lang="en-US" sz="1800" dirty="0" err="1"/>
              <a:t>ilişkisini</a:t>
            </a:r>
            <a:r>
              <a:rPr lang="en-US" sz="1800" dirty="0"/>
              <a:t> </a:t>
            </a:r>
            <a:r>
              <a:rPr lang="en-US" sz="1800" dirty="0" err="1"/>
              <a:t>ortaya</a:t>
            </a:r>
            <a:r>
              <a:rPr lang="en-US" sz="1800" dirty="0"/>
              <a:t> </a:t>
            </a:r>
            <a:r>
              <a:rPr lang="en-US" sz="1800" dirty="0" err="1"/>
              <a:t>çıkarmak</a:t>
            </a:r>
            <a:r>
              <a:rPr lang="en-US" sz="1800" dirty="0"/>
              <a:t> </a:t>
            </a:r>
            <a:r>
              <a:rPr lang="en-US" sz="1800" dirty="0" err="1"/>
              <a:t>için</a:t>
            </a:r>
            <a:r>
              <a:rPr lang="en-US" sz="1800" dirty="0"/>
              <a:t> </a:t>
            </a:r>
            <a:r>
              <a:rPr lang="en-US" sz="1800" dirty="0" err="1"/>
              <a:t>yeterli</a:t>
            </a:r>
            <a:r>
              <a:rPr lang="en-US" sz="1800" dirty="0"/>
              <a:t> </a:t>
            </a:r>
            <a:r>
              <a:rPr lang="en-US" sz="1800" dirty="0" err="1"/>
              <a:t>olmayabilir</a:t>
            </a:r>
            <a:r>
              <a:rPr lang="en-US" sz="1800" dirty="0"/>
              <a:t>. </a:t>
            </a:r>
            <a:endParaRPr lang="en-US" sz="1800" dirty="0" smtClean="0"/>
          </a:p>
          <a:p>
            <a:pPr marL="0" indent="0" algn="just">
              <a:buNone/>
            </a:pPr>
            <a:endParaRPr lang="en-US" sz="1800" dirty="0" smtClean="0"/>
          </a:p>
          <a:p>
            <a:pPr marL="0" indent="0" algn="just">
              <a:buNone/>
            </a:pPr>
            <a:r>
              <a:rPr lang="en-US" sz="1800" dirty="0"/>
              <a:t>	</a:t>
            </a:r>
            <a:r>
              <a:rPr lang="en-US" sz="1800" dirty="0" err="1" smtClean="0"/>
              <a:t>Bununla</a:t>
            </a:r>
            <a:r>
              <a:rPr lang="en-US" sz="1800" dirty="0" smtClean="0"/>
              <a:t> </a:t>
            </a:r>
            <a:r>
              <a:rPr lang="en-US" sz="1800" dirty="0" err="1"/>
              <a:t>birlikte</a:t>
            </a:r>
            <a:r>
              <a:rPr lang="en-US" sz="1800" dirty="0"/>
              <a:t>, </a:t>
            </a:r>
            <a:r>
              <a:rPr lang="en-US" sz="1800" dirty="0" err="1"/>
              <a:t>nedensellik</a:t>
            </a:r>
            <a:r>
              <a:rPr lang="en-US" sz="1800" dirty="0"/>
              <a:t> </a:t>
            </a:r>
            <a:r>
              <a:rPr lang="en-US" sz="1800" b="1" dirty="0" err="1" smtClean="0"/>
              <a:t>korelasyon</a:t>
            </a:r>
            <a:r>
              <a:rPr lang="en-US" sz="1800" b="1" dirty="0" smtClean="0"/>
              <a:t>*</a:t>
            </a:r>
            <a:r>
              <a:rPr lang="en-US" sz="1800" dirty="0" smtClean="0"/>
              <a:t> </a:t>
            </a:r>
            <a:r>
              <a:rPr lang="en-US" sz="1800" dirty="0" err="1"/>
              <a:t>içerir</a:t>
            </a:r>
            <a:r>
              <a:rPr lang="en-US" sz="1800" dirty="0"/>
              <a:t>, </a:t>
            </a:r>
            <a:r>
              <a:rPr lang="en-US" sz="1800" dirty="0" err="1"/>
              <a:t>bu</a:t>
            </a:r>
            <a:r>
              <a:rPr lang="en-US" sz="1800" dirty="0"/>
              <a:t> </a:t>
            </a:r>
            <a:r>
              <a:rPr lang="en-US" sz="1800" dirty="0" err="1"/>
              <a:t>nedenle</a:t>
            </a:r>
            <a:r>
              <a:rPr lang="en-US" sz="1800" dirty="0"/>
              <a:t> </a:t>
            </a:r>
            <a:r>
              <a:rPr lang="en-US" sz="1800" dirty="0" err="1"/>
              <a:t>açıklanabilir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ML </a:t>
            </a:r>
            <a:r>
              <a:rPr lang="en-US" sz="1800" dirty="0" err="1"/>
              <a:t>modeli</a:t>
            </a:r>
            <a:r>
              <a:rPr lang="en-US" sz="1800" dirty="0"/>
              <a:t>, </a:t>
            </a:r>
            <a:r>
              <a:rPr lang="en-US" sz="1800" dirty="0" err="1"/>
              <a:t>nedensellik</a:t>
            </a:r>
            <a:r>
              <a:rPr lang="en-US" sz="1800" dirty="0"/>
              <a:t> </a:t>
            </a:r>
            <a:r>
              <a:rPr lang="en-US" sz="1800" dirty="0" err="1"/>
              <a:t>çıkarım</a:t>
            </a:r>
            <a:r>
              <a:rPr lang="en-US" sz="1800" dirty="0"/>
              <a:t> </a:t>
            </a:r>
            <a:r>
              <a:rPr lang="en-US" sz="1800" dirty="0" err="1"/>
              <a:t>teknikleri</a:t>
            </a:r>
            <a:r>
              <a:rPr lang="en-US" sz="1800" dirty="0"/>
              <a:t> </a:t>
            </a:r>
            <a:r>
              <a:rPr lang="en-US" sz="1800" dirty="0" err="1"/>
              <a:t>tarafından</a:t>
            </a:r>
            <a:r>
              <a:rPr lang="en-US" sz="1800" dirty="0"/>
              <a:t> </a:t>
            </a:r>
            <a:r>
              <a:rPr lang="en-US" sz="1800" dirty="0" err="1"/>
              <a:t>sağlanan</a:t>
            </a:r>
            <a:r>
              <a:rPr lang="en-US" sz="1800" dirty="0"/>
              <a:t> </a:t>
            </a:r>
            <a:r>
              <a:rPr lang="en-US" sz="1800" dirty="0" err="1"/>
              <a:t>sonuçları</a:t>
            </a:r>
            <a:r>
              <a:rPr lang="en-US" sz="1800" dirty="0"/>
              <a:t> </a:t>
            </a:r>
            <a:r>
              <a:rPr lang="en-US" sz="1800" dirty="0" err="1"/>
              <a:t>doğrulayabilir</a:t>
            </a:r>
            <a:r>
              <a:rPr lang="en-US" sz="1800" dirty="0"/>
              <a:t> </a:t>
            </a:r>
            <a:r>
              <a:rPr lang="en-US" sz="1800" dirty="0" err="1"/>
              <a:t>veya</a:t>
            </a:r>
            <a:r>
              <a:rPr lang="en-US" sz="1800" dirty="0"/>
              <a:t> </a:t>
            </a:r>
            <a:r>
              <a:rPr lang="en-US" sz="1800" dirty="0" err="1"/>
              <a:t>mevcut</a:t>
            </a:r>
            <a:r>
              <a:rPr lang="en-US" sz="1800" dirty="0"/>
              <a:t> </a:t>
            </a:r>
            <a:r>
              <a:rPr lang="en-US" sz="1800" dirty="0" err="1"/>
              <a:t>veriler</a:t>
            </a:r>
            <a:r>
              <a:rPr lang="en-US" sz="1800" dirty="0"/>
              <a:t> </a:t>
            </a:r>
            <a:r>
              <a:rPr lang="en-US" sz="1800" dirty="0" err="1"/>
              <a:t>içindeki</a:t>
            </a:r>
            <a:r>
              <a:rPr lang="en-US" sz="1800" dirty="0"/>
              <a:t> </a:t>
            </a:r>
            <a:r>
              <a:rPr lang="en-US" sz="1800" dirty="0" err="1"/>
              <a:t>olası</a:t>
            </a:r>
            <a:r>
              <a:rPr lang="en-US" sz="1800" dirty="0"/>
              <a:t> </a:t>
            </a:r>
            <a:r>
              <a:rPr lang="en-US" sz="1800" dirty="0" err="1"/>
              <a:t>nedensel</a:t>
            </a:r>
            <a:r>
              <a:rPr lang="en-US" sz="1800" dirty="0"/>
              <a:t> </a:t>
            </a:r>
            <a:r>
              <a:rPr lang="en-US" sz="1800" dirty="0" err="1"/>
              <a:t>ilişkilerin</a:t>
            </a:r>
            <a:r>
              <a:rPr lang="en-US" sz="1800" dirty="0"/>
              <a:t> ilk </a:t>
            </a:r>
            <a:r>
              <a:rPr lang="en-US" sz="1800" dirty="0" err="1"/>
              <a:t>sezgisini</a:t>
            </a:r>
            <a:r>
              <a:rPr lang="en-US" sz="1800" dirty="0"/>
              <a:t> </a:t>
            </a:r>
            <a:r>
              <a:rPr lang="en-US" sz="1800" dirty="0" err="1"/>
              <a:t>sağlayabilir</a:t>
            </a:r>
            <a:r>
              <a:rPr lang="en-US" sz="1800" dirty="0" smtClean="0"/>
              <a:t>.</a:t>
            </a:r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endParaRPr lang="en-US" sz="1800" dirty="0" smtClean="0"/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16</a:t>
            </a:fld>
            <a:endParaRPr lang="tr-TR"/>
          </a:p>
        </p:txBody>
      </p:sp>
      <p:sp>
        <p:nvSpPr>
          <p:cNvPr id="6" name="Rectangle 5"/>
          <p:cNvSpPr/>
          <p:nvPr/>
        </p:nvSpPr>
        <p:spPr>
          <a:xfrm>
            <a:off x="705241" y="5334000"/>
            <a:ext cx="10781518" cy="852799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41400" y="5452534"/>
            <a:ext cx="10109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i="1" dirty="0" err="1"/>
              <a:t>Korelasyon</a:t>
            </a:r>
            <a:r>
              <a:rPr lang="en-US" b="1" i="1" dirty="0"/>
              <a:t>: </a:t>
            </a:r>
            <a:r>
              <a:rPr lang="en-US" i="1" dirty="0" err="1"/>
              <a:t>olasılık</a:t>
            </a:r>
            <a:r>
              <a:rPr lang="en-US" i="1" dirty="0"/>
              <a:t> </a:t>
            </a:r>
            <a:r>
              <a:rPr lang="en-US" i="1" dirty="0" err="1"/>
              <a:t>kuramı</a:t>
            </a:r>
            <a:r>
              <a:rPr lang="en-US" i="1" dirty="0"/>
              <a:t> </a:t>
            </a:r>
            <a:r>
              <a:rPr lang="en-US" i="1" dirty="0" err="1"/>
              <a:t>ve</a:t>
            </a:r>
            <a:r>
              <a:rPr lang="en-US" i="1" dirty="0"/>
              <a:t> </a:t>
            </a:r>
            <a:r>
              <a:rPr lang="en-US" i="1" dirty="0" err="1"/>
              <a:t>istatistikte</a:t>
            </a:r>
            <a:r>
              <a:rPr lang="en-US" i="1" dirty="0"/>
              <a:t> </a:t>
            </a:r>
            <a:r>
              <a:rPr lang="en-US" i="1" dirty="0" err="1"/>
              <a:t>iki</a:t>
            </a:r>
            <a:r>
              <a:rPr lang="en-US" i="1" dirty="0"/>
              <a:t> </a:t>
            </a:r>
            <a:r>
              <a:rPr lang="en-US" i="1" dirty="0" err="1"/>
              <a:t>değişken</a:t>
            </a:r>
            <a:r>
              <a:rPr lang="en-US" i="1" dirty="0"/>
              <a:t> </a:t>
            </a:r>
            <a:r>
              <a:rPr lang="en-US" i="1" dirty="0" err="1"/>
              <a:t>arasındaki</a:t>
            </a:r>
            <a:r>
              <a:rPr lang="en-US" i="1" dirty="0"/>
              <a:t> </a:t>
            </a:r>
            <a:r>
              <a:rPr lang="en-US" i="1" dirty="0" err="1"/>
              <a:t>doğrusal</a:t>
            </a:r>
            <a:r>
              <a:rPr lang="en-US" i="1" dirty="0"/>
              <a:t> </a:t>
            </a:r>
            <a:r>
              <a:rPr lang="en-US" i="1" dirty="0" err="1"/>
              <a:t>ilişkinin</a:t>
            </a:r>
            <a:r>
              <a:rPr lang="en-US" i="1" dirty="0"/>
              <a:t> </a:t>
            </a:r>
            <a:r>
              <a:rPr lang="en-US" i="1" dirty="0" err="1"/>
              <a:t>yönünü</a:t>
            </a:r>
            <a:r>
              <a:rPr lang="en-US" i="1" dirty="0"/>
              <a:t> </a:t>
            </a:r>
            <a:r>
              <a:rPr lang="en-US" i="1" dirty="0" err="1"/>
              <a:t>ve</a:t>
            </a:r>
            <a:r>
              <a:rPr lang="en-US" i="1" dirty="0"/>
              <a:t> </a:t>
            </a:r>
            <a:r>
              <a:rPr lang="en-US" i="1" dirty="0" err="1"/>
              <a:t>gücünü</a:t>
            </a:r>
            <a:r>
              <a:rPr lang="en-US" i="1" dirty="0"/>
              <a:t> </a:t>
            </a:r>
            <a:r>
              <a:rPr lang="en-US" i="1" dirty="0" err="1"/>
              <a:t>belirtir</a:t>
            </a:r>
            <a:r>
              <a:rPr lang="en-US" i="1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5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 smtClean="0"/>
              <a:t>Açıklanabilirlik</a:t>
            </a:r>
            <a:r>
              <a:rPr lang="en-US" dirty="0" smtClean="0"/>
              <a:t> Ne </a:t>
            </a:r>
            <a:r>
              <a:rPr lang="en-US" dirty="0" err="1"/>
              <a:t>için</a:t>
            </a:r>
            <a:r>
              <a:rPr lang="en-US" dirty="0"/>
              <a:t>? </a:t>
            </a:r>
            <a:r>
              <a:rPr lang="en-US" dirty="0" err="1"/>
              <a:t>Kimler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/>
          <a:lstStyle/>
          <a:p>
            <a:pPr marL="0" indent="0" algn="just">
              <a:buNone/>
            </a:pPr>
            <a:r>
              <a:rPr lang="en-US" sz="1800" b="1" dirty="0" err="1"/>
              <a:t>Aktarılabilirlik</a:t>
            </a:r>
            <a:r>
              <a:rPr lang="en-US" sz="1800" b="1" dirty="0"/>
              <a:t> (Transferability):</a:t>
            </a:r>
            <a:r>
              <a:rPr lang="en-US" sz="1800" dirty="0"/>
              <a:t> </a:t>
            </a:r>
            <a:r>
              <a:rPr lang="en-US" sz="1800" dirty="0" err="1"/>
              <a:t>Öğrenme</a:t>
            </a:r>
            <a:r>
              <a:rPr lang="en-US" sz="1800" dirty="0"/>
              <a:t> </a:t>
            </a:r>
            <a:r>
              <a:rPr lang="en-US" sz="1800" dirty="0" err="1"/>
              <a:t>Modellerinin</a:t>
            </a:r>
            <a:r>
              <a:rPr lang="en-US" sz="1800" dirty="0"/>
              <a:t> </a:t>
            </a:r>
            <a:r>
              <a:rPr lang="en-US" sz="1800" dirty="0" err="1"/>
              <a:t>aktarılabilir</a:t>
            </a:r>
            <a:r>
              <a:rPr lang="en-US" sz="1800" dirty="0"/>
              <a:t> </a:t>
            </a:r>
            <a:r>
              <a:rPr lang="en-US" sz="1800" dirty="0" err="1"/>
              <a:t>olması</a:t>
            </a:r>
            <a:r>
              <a:rPr lang="en-US" sz="1800" dirty="0"/>
              <a:t> </a:t>
            </a:r>
            <a:r>
              <a:rPr lang="en-US" sz="1800" dirty="0" err="1"/>
              <a:t>önemlidir</a:t>
            </a:r>
            <a:r>
              <a:rPr lang="en-US" sz="1800" dirty="0" smtClean="0"/>
              <a:t>.</a:t>
            </a:r>
          </a:p>
          <a:p>
            <a:pPr marL="0" indent="0" algn="just">
              <a:buNone/>
            </a:pPr>
            <a:r>
              <a:rPr lang="en-US" sz="1800" dirty="0" smtClean="0"/>
              <a:t> </a:t>
            </a:r>
            <a:endParaRPr lang="en-US" sz="1800" dirty="0"/>
          </a:p>
          <a:p>
            <a:pPr marL="0" indent="0" algn="just">
              <a:buNone/>
            </a:pPr>
            <a:r>
              <a:rPr lang="en-US" sz="1800" b="1" dirty="0" err="1"/>
              <a:t>Bilgilendiricilik</a:t>
            </a:r>
            <a:r>
              <a:rPr lang="en-US" sz="1800" b="1" dirty="0"/>
              <a:t>(</a:t>
            </a:r>
            <a:r>
              <a:rPr lang="en-US" sz="1800" b="1" dirty="0" err="1"/>
              <a:t>Informativeness</a:t>
            </a:r>
            <a:r>
              <a:rPr lang="en-US" sz="1800" b="1" dirty="0"/>
              <a:t>): </a:t>
            </a:r>
            <a:r>
              <a:rPr lang="en-US" sz="1800" dirty="0" err="1"/>
              <a:t>Açıklanabilir</a:t>
            </a:r>
            <a:r>
              <a:rPr lang="en-US" sz="1800" dirty="0"/>
              <a:t> ML </a:t>
            </a:r>
            <a:r>
              <a:rPr lang="en-US" sz="1800" dirty="0" err="1"/>
              <a:t>modelleri</a:t>
            </a:r>
            <a:r>
              <a:rPr lang="en-US" sz="1800" dirty="0"/>
              <a:t>, </a:t>
            </a:r>
            <a:r>
              <a:rPr lang="en-US" sz="1800" dirty="0" err="1"/>
              <a:t>ele</a:t>
            </a:r>
            <a:r>
              <a:rPr lang="en-US" sz="1800" dirty="0"/>
              <a:t> </a:t>
            </a:r>
            <a:r>
              <a:rPr lang="en-US" sz="1800" dirty="0" err="1"/>
              <a:t>alınan</a:t>
            </a:r>
            <a:r>
              <a:rPr lang="en-US" sz="1800" dirty="0"/>
              <a:t> problem </a:t>
            </a:r>
            <a:r>
              <a:rPr lang="en-US" sz="1800" dirty="0" err="1"/>
              <a:t>hakkında</a:t>
            </a:r>
            <a:r>
              <a:rPr lang="en-US" sz="1800" dirty="0"/>
              <a:t> </a:t>
            </a:r>
            <a:r>
              <a:rPr lang="en-US" sz="1800" dirty="0" err="1"/>
              <a:t>bilgi</a:t>
            </a:r>
            <a:r>
              <a:rPr lang="en-US" sz="1800" dirty="0"/>
              <a:t> </a:t>
            </a:r>
            <a:r>
              <a:rPr lang="en-US" sz="1800" dirty="0" err="1"/>
              <a:t>vermelidir</a:t>
            </a:r>
            <a:r>
              <a:rPr lang="en-US" sz="1800" dirty="0" smtClean="0"/>
              <a:t>.</a:t>
            </a:r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r>
              <a:rPr lang="en-US" sz="1800" b="1" dirty="0" err="1"/>
              <a:t>Güven</a:t>
            </a:r>
            <a:r>
              <a:rPr lang="en-US" sz="1800" b="1" dirty="0"/>
              <a:t> (Confidence):</a:t>
            </a:r>
            <a:r>
              <a:rPr lang="en-US" sz="1800" dirty="0"/>
              <a:t> </a:t>
            </a:r>
            <a:r>
              <a:rPr lang="en-US" sz="1800" dirty="0" err="1"/>
              <a:t>Açıklanabilir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model, </a:t>
            </a:r>
            <a:r>
              <a:rPr lang="en-US" sz="1800" dirty="0" err="1"/>
              <a:t>çalışma</a:t>
            </a:r>
            <a:r>
              <a:rPr lang="en-US" sz="1800" dirty="0"/>
              <a:t> </a:t>
            </a:r>
            <a:r>
              <a:rPr lang="en-US" sz="1800" dirty="0" err="1"/>
              <a:t>rejiminin</a:t>
            </a:r>
            <a:r>
              <a:rPr lang="en-US" sz="1800" dirty="0"/>
              <a:t> </a:t>
            </a:r>
            <a:r>
              <a:rPr lang="en-US" sz="1800" dirty="0" err="1"/>
              <a:t>güvenilirliği</a:t>
            </a:r>
            <a:r>
              <a:rPr lang="en-US" sz="1800" dirty="0"/>
              <a:t> </a:t>
            </a:r>
            <a:r>
              <a:rPr lang="en-US" sz="1800" dirty="0" err="1"/>
              <a:t>hakkında</a:t>
            </a:r>
            <a:r>
              <a:rPr lang="en-US" sz="1800" dirty="0"/>
              <a:t> </a:t>
            </a:r>
            <a:r>
              <a:rPr lang="en-US" sz="1800" dirty="0" err="1"/>
              <a:t>bilgi</a:t>
            </a:r>
            <a:r>
              <a:rPr lang="en-US" sz="1800" dirty="0"/>
              <a:t> </a:t>
            </a:r>
            <a:r>
              <a:rPr lang="en-US" sz="1800" dirty="0" err="1"/>
              <a:t>içermelidir</a:t>
            </a:r>
            <a:r>
              <a:rPr lang="en-US" sz="1800" dirty="0" smtClean="0"/>
              <a:t>.</a:t>
            </a:r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r>
              <a:rPr lang="en-US" sz="1800" b="1" dirty="0" err="1"/>
              <a:t>Adalet</a:t>
            </a:r>
            <a:r>
              <a:rPr lang="en-US" sz="1800" b="1" dirty="0"/>
              <a:t> (Fairness): </a:t>
            </a:r>
            <a:r>
              <a:rPr lang="en-US" sz="1800" dirty="0" err="1"/>
              <a:t>Açıklanabilir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ML </a:t>
            </a:r>
            <a:r>
              <a:rPr lang="en-US" sz="1800" dirty="0" err="1"/>
              <a:t>modeli</a:t>
            </a:r>
            <a:r>
              <a:rPr lang="en-US" sz="1800" dirty="0"/>
              <a:t>, </a:t>
            </a:r>
            <a:r>
              <a:rPr lang="en-US" sz="1800" dirty="0" err="1"/>
              <a:t>eldeki</a:t>
            </a:r>
            <a:r>
              <a:rPr lang="en-US" sz="1800" dirty="0"/>
              <a:t> </a:t>
            </a:r>
            <a:r>
              <a:rPr lang="en-US" sz="1800" dirty="0" err="1"/>
              <a:t>modelin</a:t>
            </a:r>
            <a:r>
              <a:rPr lang="en-US" sz="1800" dirty="0"/>
              <a:t> </a:t>
            </a:r>
            <a:r>
              <a:rPr lang="en-US" sz="1800" dirty="0" err="1"/>
              <a:t>adil</a:t>
            </a:r>
            <a:r>
              <a:rPr lang="en-US" sz="1800" dirty="0"/>
              <a:t> </a:t>
            </a:r>
            <a:r>
              <a:rPr lang="en-US" sz="1800" dirty="0" err="1"/>
              <a:t>veya</a:t>
            </a:r>
            <a:r>
              <a:rPr lang="en-US" sz="1800" dirty="0"/>
              <a:t> </a:t>
            </a:r>
            <a:r>
              <a:rPr lang="en-US" sz="1800" dirty="0" err="1"/>
              <a:t>etik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analizine</a:t>
            </a:r>
            <a:r>
              <a:rPr lang="en-US" sz="1800" dirty="0"/>
              <a:t> </a:t>
            </a:r>
            <a:r>
              <a:rPr lang="en-US" sz="1800" dirty="0" err="1"/>
              <a:t>izin</a:t>
            </a:r>
            <a:r>
              <a:rPr lang="en-US" sz="1800" dirty="0"/>
              <a:t> </a:t>
            </a:r>
            <a:r>
              <a:rPr lang="en-US" sz="1800" dirty="0" err="1"/>
              <a:t>vererek</a:t>
            </a:r>
            <a:r>
              <a:rPr lang="en-US" sz="1800" dirty="0"/>
              <a:t>,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sonucu</a:t>
            </a:r>
            <a:r>
              <a:rPr lang="en-US" sz="1800" dirty="0"/>
              <a:t> </a:t>
            </a:r>
            <a:r>
              <a:rPr lang="en-US" sz="1800" dirty="0" err="1"/>
              <a:t>etkileyen</a:t>
            </a:r>
            <a:r>
              <a:rPr lang="en-US" sz="1800" dirty="0"/>
              <a:t> </a:t>
            </a:r>
            <a:r>
              <a:rPr lang="en-US" sz="1800" dirty="0" err="1"/>
              <a:t>ilişkilerin</a:t>
            </a:r>
            <a:r>
              <a:rPr lang="en-US" sz="1800" dirty="0"/>
              <a:t> net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görselleştirilmesini</a:t>
            </a:r>
            <a:r>
              <a:rPr lang="en-US" sz="1800" dirty="0"/>
              <a:t> </a:t>
            </a:r>
            <a:r>
              <a:rPr lang="en-US" sz="1800" dirty="0" err="1"/>
              <a:t>önerir</a:t>
            </a:r>
            <a:r>
              <a:rPr lang="en-US" sz="1800" dirty="0"/>
              <a:t>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17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30630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 smtClean="0"/>
              <a:t>Açıklanabilirlik</a:t>
            </a:r>
            <a:r>
              <a:rPr lang="en-US" dirty="0" smtClean="0"/>
              <a:t> Ne </a:t>
            </a:r>
            <a:r>
              <a:rPr lang="en-US" dirty="0" err="1"/>
              <a:t>için</a:t>
            </a:r>
            <a:r>
              <a:rPr lang="en-US" dirty="0"/>
              <a:t>? </a:t>
            </a:r>
            <a:r>
              <a:rPr lang="en-US" dirty="0" err="1"/>
              <a:t>Kimler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1800" b="1" dirty="0" err="1"/>
              <a:t>Erişilebilirlik</a:t>
            </a:r>
            <a:r>
              <a:rPr lang="en-US" sz="1800" b="1" dirty="0"/>
              <a:t> (Accessibility): </a:t>
            </a:r>
            <a:r>
              <a:rPr lang="en-US" sz="1800" dirty="0" err="1"/>
              <a:t>Açıklanabilir</a:t>
            </a:r>
            <a:r>
              <a:rPr lang="en-US" sz="1800" dirty="0"/>
              <a:t> </a:t>
            </a:r>
            <a:r>
              <a:rPr lang="en-US" sz="1800" dirty="0" err="1"/>
              <a:t>modeller</a:t>
            </a:r>
            <a:r>
              <a:rPr lang="en-US" sz="1800" dirty="0"/>
              <a:t> </a:t>
            </a:r>
            <a:r>
              <a:rPr lang="en-US" sz="1800" dirty="0" err="1"/>
              <a:t>ile</a:t>
            </a:r>
            <a:r>
              <a:rPr lang="en-US" sz="1800" dirty="0"/>
              <a:t>, ilk </a:t>
            </a:r>
            <a:r>
              <a:rPr lang="en-US" sz="1800" dirty="0" err="1"/>
              <a:t>bakışta</a:t>
            </a:r>
            <a:r>
              <a:rPr lang="en-US" sz="1800" dirty="0"/>
              <a:t> </a:t>
            </a:r>
            <a:r>
              <a:rPr lang="en-US" sz="1800" dirty="0" err="1"/>
              <a:t>anlaşılmaz</a:t>
            </a:r>
            <a:r>
              <a:rPr lang="en-US" sz="1800" dirty="0"/>
              <a:t> </a:t>
            </a:r>
            <a:r>
              <a:rPr lang="en-US" sz="1800" dirty="0" err="1"/>
              <a:t>görünen</a:t>
            </a:r>
            <a:r>
              <a:rPr lang="en-US" sz="1800" dirty="0"/>
              <a:t> </a:t>
            </a:r>
            <a:r>
              <a:rPr lang="en-US" sz="1800" dirty="0" err="1"/>
              <a:t>algoritmalarla</a:t>
            </a:r>
            <a:r>
              <a:rPr lang="en-US" sz="1800" dirty="0"/>
              <a:t> </a:t>
            </a:r>
            <a:r>
              <a:rPr lang="en-US" sz="1800" dirty="0" err="1"/>
              <a:t>uğraşmak</a:t>
            </a:r>
            <a:r>
              <a:rPr lang="en-US" sz="1800" dirty="0"/>
              <a:t> </a:t>
            </a:r>
            <a:r>
              <a:rPr lang="en-US" sz="1800" dirty="0" err="1"/>
              <a:t>zorunda</a:t>
            </a:r>
            <a:r>
              <a:rPr lang="en-US" sz="1800" dirty="0"/>
              <a:t> </a:t>
            </a:r>
            <a:r>
              <a:rPr lang="en-US" sz="1800" dirty="0" err="1"/>
              <a:t>kaldıklarında</a:t>
            </a:r>
            <a:r>
              <a:rPr lang="en-US" sz="1800" dirty="0"/>
              <a:t> </a:t>
            </a:r>
            <a:r>
              <a:rPr lang="en-US" sz="1800" dirty="0" err="1"/>
              <a:t>uzman</a:t>
            </a:r>
            <a:r>
              <a:rPr lang="en-US" sz="1800" dirty="0"/>
              <a:t> </a:t>
            </a:r>
            <a:r>
              <a:rPr lang="en-US" sz="1800" dirty="0" err="1"/>
              <a:t>olmayan</a:t>
            </a:r>
            <a:r>
              <a:rPr lang="en-US" sz="1800" dirty="0"/>
              <a:t> </a:t>
            </a:r>
            <a:r>
              <a:rPr lang="en-US" sz="1800" dirty="0" err="1"/>
              <a:t>kullanıcıların</a:t>
            </a:r>
            <a:r>
              <a:rPr lang="en-US" sz="1800" dirty="0"/>
              <a:t> </a:t>
            </a:r>
            <a:r>
              <a:rPr lang="en-US" sz="1800" dirty="0" err="1"/>
              <a:t>yükünü</a:t>
            </a:r>
            <a:r>
              <a:rPr lang="en-US" sz="1800" dirty="0"/>
              <a:t> </a:t>
            </a:r>
            <a:r>
              <a:rPr lang="en-US" sz="1800" dirty="0" err="1"/>
              <a:t>hafifletmek</a:t>
            </a:r>
            <a:r>
              <a:rPr lang="en-US" sz="1800" dirty="0"/>
              <a:t> </a:t>
            </a:r>
            <a:r>
              <a:rPr lang="en-US" sz="1800" dirty="0" err="1"/>
              <a:t>amaçlanır</a:t>
            </a:r>
            <a:r>
              <a:rPr lang="en-US" sz="1800" dirty="0"/>
              <a:t>.</a:t>
            </a:r>
          </a:p>
          <a:p>
            <a:pPr marL="0" indent="0" algn="just">
              <a:buNone/>
            </a:pPr>
            <a:r>
              <a:rPr lang="en-US" sz="1800" b="1" dirty="0"/>
              <a:t> </a:t>
            </a:r>
            <a:endParaRPr lang="en-US" sz="1800" dirty="0"/>
          </a:p>
          <a:p>
            <a:pPr marL="0" indent="0" algn="just">
              <a:buNone/>
            </a:pPr>
            <a:r>
              <a:rPr lang="en-US" sz="1800" b="1" dirty="0" err="1"/>
              <a:t>Etkileşim</a:t>
            </a:r>
            <a:r>
              <a:rPr lang="en-US" sz="1800" b="1" dirty="0"/>
              <a:t> (Interactivity): </a:t>
            </a:r>
            <a:r>
              <a:rPr lang="en-US" sz="1800" dirty="0" err="1"/>
              <a:t>Açıklanabilir</a:t>
            </a:r>
            <a:r>
              <a:rPr lang="en-US" sz="1800" dirty="0"/>
              <a:t> </a:t>
            </a:r>
            <a:r>
              <a:rPr lang="en-US" sz="1800" dirty="0" err="1"/>
              <a:t>Yapay</a:t>
            </a:r>
            <a:r>
              <a:rPr lang="en-US" sz="1800" dirty="0"/>
              <a:t> </a:t>
            </a:r>
            <a:r>
              <a:rPr lang="en-US" sz="1800" dirty="0" err="1"/>
              <a:t>Zeka</a:t>
            </a:r>
            <a:r>
              <a:rPr lang="en-US" sz="1800" dirty="0"/>
              <a:t>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buna</a:t>
            </a:r>
            <a:r>
              <a:rPr lang="en-US" sz="1800" dirty="0"/>
              <a:t> </a:t>
            </a:r>
            <a:r>
              <a:rPr lang="en-US" sz="1800" dirty="0" err="1"/>
              <a:t>değinen</a:t>
            </a:r>
            <a:r>
              <a:rPr lang="en-US" sz="1800" dirty="0"/>
              <a:t> </a:t>
            </a:r>
            <a:r>
              <a:rPr lang="en-US" sz="1800" dirty="0" err="1"/>
              <a:t>modellerin</a:t>
            </a:r>
            <a:r>
              <a:rPr lang="en-US" sz="1800" dirty="0"/>
              <a:t> </a:t>
            </a:r>
            <a:r>
              <a:rPr lang="en-US" sz="1800" dirty="0" err="1"/>
              <a:t>hedeflerinden</a:t>
            </a:r>
            <a:r>
              <a:rPr lang="en-US" sz="1800" dirty="0"/>
              <a:t> </a:t>
            </a:r>
            <a:r>
              <a:rPr lang="en-US" sz="1800" dirty="0" err="1"/>
              <a:t>biri</a:t>
            </a:r>
            <a:r>
              <a:rPr lang="en-US" sz="1800" dirty="0"/>
              <a:t> de </a:t>
            </a:r>
            <a:r>
              <a:rPr lang="en-US" sz="1800" dirty="0" err="1"/>
              <a:t>ince</a:t>
            </a:r>
            <a:r>
              <a:rPr lang="en-US" sz="1800" dirty="0"/>
              <a:t> </a:t>
            </a:r>
            <a:r>
              <a:rPr lang="en-US" sz="1800" dirty="0" err="1"/>
              <a:t>ayar</a:t>
            </a:r>
            <a:r>
              <a:rPr lang="en-US" sz="1800" dirty="0"/>
              <a:t> </a:t>
            </a:r>
            <a:r>
              <a:rPr lang="en-US" sz="1800" dirty="0" err="1"/>
              <a:t>yapma</a:t>
            </a:r>
            <a:r>
              <a:rPr lang="en-US" sz="1800" dirty="0"/>
              <a:t>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modellerle</a:t>
            </a:r>
            <a:r>
              <a:rPr lang="en-US" sz="1800" dirty="0"/>
              <a:t> </a:t>
            </a:r>
            <a:r>
              <a:rPr lang="en-US" sz="1800" dirty="0" err="1"/>
              <a:t>etkileşim</a:t>
            </a:r>
            <a:r>
              <a:rPr lang="en-US" sz="1800" dirty="0"/>
              <a:t> </a:t>
            </a:r>
            <a:r>
              <a:rPr lang="en-US" sz="1800" dirty="0" err="1"/>
              <a:t>kurma</a:t>
            </a:r>
            <a:r>
              <a:rPr lang="en-US" sz="1800" dirty="0"/>
              <a:t> </a:t>
            </a:r>
            <a:r>
              <a:rPr lang="en-US" sz="1800" dirty="0" err="1"/>
              <a:t>yetenekleridir</a:t>
            </a:r>
            <a:r>
              <a:rPr lang="en-US" sz="1800" dirty="0"/>
              <a:t>.</a:t>
            </a:r>
          </a:p>
          <a:p>
            <a:pPr marL="0" indent="0" algn="just">
              <a:buNone/>
            </a:pPr>
            <a:endParaRPr lang="en-US" sz="1800" dirty="0" smtClean="0"/>
          </a:p>
          <a:p>
            <a:pPr marL="0" indent="0" algn="just">
              <a:buNone/>
            </a:pPr>
            <a:r>
              <a:rPr lang="en-US" sz="1800" b="1" dirty="0" err="1"/>
              <a:t>Gizlilik</a:t>
            </a:r>
            <a:r>
              <a:rPr lang="en-US" sz="1800" b="1" dirty="0"/>
              <a:t> </a:t>
            </a:r>
            <a:r>
              <a:rPr lang="en-US" sz="1800" b="1" dirty="0" err="1"/>
              <a:t>Bilinci</a:t>
            </a:r>
            <a:r>
              <a:rPr lang="en-US" sz="1800" b="1" dirty="0"/>
              <a:t> (Privacy Awareness</a:t>
            </a:r>
            <a:r>
              <a:rPr lang="en-US" sz="1800" b="1" dirty="0" smtClean="0"/>
              <a:t>):</a:t>
            </a:r>
            <a:r>
              <a:rPr lang="en-US" sz="1800" dirty="0"/>
              <a:t> </a:t>
            </a:r>
            <a:r>
              <a:rPr lang="en-US" sz="1800" dirty="0" err="1" smtClean="0"/>
              <a:t>Makine</a:t>
            </a:r>
            <a:r>
              <a:rPr lang="en-US" sz="1800" dirty="0" smtClean="0"/>
              <a:t> </a:t>
            </a:r>
            <a:r>
              <a:rPr lang="en-US" sz="1800" dirty="0" err="1"/>
              <a:t>öğrenimi</a:t>
            </a:r>
            <a:r>
              <a:rPr lang="en-US" sz="1800" dirty="0"/>
              <a:t> </a:t>
            </a:r>
            <a:r>
              <a:rPr lang="en-US" sz="1800" dirty="0" err="1"/>
              <a:t>modellerinde</a:t>
            </a:r>
            <a:r>
              <a:rPr lang="en-US" sz="1800" dirty="0"/>
              <a:t> </a:t>
            </a:r>
            <a:r>
              <a:rPr lang="en-US" sz="1800" dirty="0" err="1"/>
              <a:t>açıklanabilirliğin</a:t>
            </a:r>
            <a:r>
              <a:rPr lang="en-US" sz="1800" dirty="0"/>
              <a:t> </a:t>
            </a:r>
            <a:r>
              <a:rPr lang="en-US" sz="1800" dirty="0" err="1"/>
              <a:t>sağladığı</a:t>
            </a:r>
            <a:r>
              <a:rPr lang="en-US" sz="1800" dirty="0"/>
              <a:t> </a:t>
            </a:r>
            <a:r>
              <a:rPr lang="en-US" sz="1800" dirty="0" err="1"/>
              <a:t>avantajlardan</a:t>
            </a:r>
            <a:r>
              <a:rPr lang="en-US" sz="1800" dirty="0"/>
              <a:t> </a:t>
            </a:r>
            <a:r>
              <a:rPr lang="en-US" sz="1800" dirty="0" err="1"/>
              <a:t>biri</a:t>
            </a:r>
            <a:r>
              <a:rPr lang="en-US" sz="1800" dirty="0"/>
              <a:t> de </a:t>
            </a:r>
            <a:r>
              <a:rPr lang="en-US" sz="1800" dirty="0" err="1"/>
              <a:t>mahremiyeti</a:t>
            </a:r>
            <a:r>
              <a:rPr lang="en-US" sz="1800" dirty="0"/>
              <a:t> </a:t>
            </a:r>
            <a:r>
              <a:rPr lang="en-US" sz="1800" dirty="0" err="1"/>
              <a:t>değerlendirme</a:t>
            </a:r>
            <a:r>
              <a:rPr lang="en-US" sz="1800" dirty="0"/>
              <a:t> </a:t>
            </a:r>
            <a:r>
              <a:rPr lang="en-US" sz="1800" dirty="0" err="1"/>
              <a:t>yeteneğidir</a:t>
            </a:r>
            <a:r>
              <a:rPr lang="en-US" sz="1800" dirty="0"/>
              <a:t>.</a:t>
            </a:r>
          </a:p>
          <a:p>
            <a:pPr marL="0" indent="0" algn="just">
              <a:buNone/>
            </a:pPr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18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61533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078" y="593988"/>
            <a:ext cx="10559844" cy="5670024"/>
          </a:xfrm>
        </p:spPr>
        <p:txBody>
          <a:bodyPr>
            <a:noAutofit/>
          </a:bodyPr>
          <a:lstStyle/>
          <a:p>
            <a:pPr algn="ctr"/>
            <a:r>
              <a:rPr lang="en-US" sz="8000" dirty="0" smtClean="0"/>
              <a:t>MODELLERİN</a:t>
            </a:r>
            <a:br>
              <a:rPr lang="en-US" sz="8000" dirty="0" smtClean="0"/>
            </a:br>
            <a:r>
              <a:rPr lang="en-US" sz="8000" dirty="0" smtClean="0"/>
              <a:t>SINIFLANDIRILMASI</a:t>
            </a:r>
            <a:endParaRPr lang="en-US" sz="8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19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72212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b="1" dirty="0" err="1" smtClean="0">
                <a:latin typeface="+mj-lt"/>
              </a:rPr>
              <a:t>İçİndekİler</a:t>
            </a:r>
            <a:endParaRPr lang="tr-TR" b="1" dirty="0">
              <a:latin typeface="+mj-lt"/>
            </a:endParaRP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b="1" dirty="0" smtClean="0">
                <a:solidFill>
                  <a:schemeClr val="accent2"/>
                </a:solidFill>
              </a:rPr>
              <a:t> GİRİŞ </a:t>
            </a:r>
            <a:r>
              <a:rPr lang="en-US" sz="1700" dirty="0" smtClean="0">
                <a:solidFill>
                  <a:schemeClr val="accent2"/>
                </a:solidFill>
              </a:rPr>
              <a:t>…………………………………………………..…………………..……………………..</a:t>
            </a:r>
            <a:r>
              <a:rPr lang="en-US" sz="1700" dirty="0">
                <a:solidFill>
                  <a:schemeClr val="accent2"/>
                </a:solidFill>
              </a:rPr>
              <a:t>	</a:t>
            </a:r>
            <a:r>
              <a:rPr lang="en-US" sz="1700" dirty="0" smtClean="0">
                <a:solidFill>
                  <a:schemeClr val="accent2"/>
                </a:solidFill>
              </a:rPr>
              <a:t>4</a:t>
            </a:r>
            <a:endParaRPr lang="en-US" sz="1700" dirty="0">
              <a:solidFill>
                <a:schemeClr val="accent2"/>
              </a:solidFill>
            </a:endParaRP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chemeClr val="accent2"/>
                </a:solidFill>
              </a:rPr>
              <a:t> </a:t>
            </a:r>
            <a:r>
              <a:rPr lang="tr-TR" dirty="0" smtClean="0">
                <a:solidFill>
                  <a:schemeClr val="accent2"/>
                </a:solidFill>
              </a:rPr>
              <a:t>Yorumlanabilirlik </a:t>
            </a:r>
            <a:r>
              <a:rPr lang="tr-TR" dirty="0">
                <a:solidFill>
                  <a:schemeClr val="accent2"/>
                </a:solidFill>
              </a:rPr>
              <a:t>Ve Makine </a:t>
            </a:r>
            <a:r>
              <a:rPr lang="tr-TR" dirty="0" smtClean="0">
                <a:solidFill>
                  <a:schemeClr val="accent2"/>
                </a:solidFill>
              </a:rPr>
              <a:t>Öğrenimi</a:t>
            </a:r>
            <a:r>
              <a:rPr lang="en-US" dirty="0" smtClean="0">
                <a:solidFill>
                  <a:schemeClr val="accent2"/>
                </a:solidFill>
              </a:rPr>
              <a:t> </a:t>
            </a:r>
            <a:r>
              <a:rPr lang="en-US" sz="1700" dirty="0" smtClean="0">
                <a:solidFill>
                  <a:schemeClr val="accent2"/>
                </a:solidFill>
              </a:rPr>
              <a:t>……………………………………………...............</a:t>
            </a:r>
            <a:r>
              <a:rPr lang="en-US" sz="1700" dirty="0">
                <a:solidFill>
                  <a:schemeClr val="accent2"/>
                </a:solidFill>
              </a:rPr>
              <a:t>	</a:t>
            </a:r>
            <a:r>
              <a:rPr lang="en-US" sz="1700" dirty="0" smtClean="0">
                <a:solidFill>
                  <a:schemeClr val="accent2"/>
                </a:solidFill>
              </a:rPr>
              <a:t>6</a:t>
            </a:r>
            <a:endParaRPr lang="en-US" sz="1700" dirty="0">
              <a:solidFill>
                <a:schemeClr val="accent2"/>
              </a:solidFill>
            </a:endParaRP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chemeClr val="accent2"/>
                </a:solidFill>
              </a:rPr>
              <a:t> </a:t>
            </a:r>
            <a:r>
              <a:rPr lang="tr-TR" dirty="0" smtClean="0">
                <a:solidFill>
                  <a:schemeClr val="accent2"/>
                </a:solidFill>
              </a:rPr>
              <a:t>O halde </a:t>
            </a:r>
            <a:r>
              <a:rPr lang="tr-TR" dirty="0">
                <a:solidFill>
                  <a:schemeClr val="accent2"/>
                </a:solidFill>
              </a:rPr>
              <a:t>Açıklanabilir Yapay </a:t>
            </a:r>
            <a:r>
              <a:rPr lang="tr-TR" dirty="0" smtClean="0">
                <a:solidFill>
                  <a:schemeClr val="accent2"/>
                </a:solidFill>
              </a:rPr>
              <a:t>Zeka</a:t>
            </a:r>
            <a:r>
              <a:rPr lang="en-US" dirty="0" smtClean="0">
                <a:solidFill>
                  <a:schemeClr val="accent2"/>
                </a:solidFill>
              </a:rPr>
              <a:t> </a:t>
            </a:r>
            <a:r>
              <a:rPr lang="en-US" sz="1700" dirty="0" smtClean="0">
                <a:solidFill>
                  <a:schemeClr val="accent2"/>
                </a:solidFill>
              </a:rPr>
              <a:t>…………………………………………..........................</a:t>
            </a:r>
            <a:r>
              <a:rPr lang="en-US" sz="1700" dirty="0">
                <a:solidFill>
                  <a:schemeClr val="accent2"/>
                </a:solidFill>
              </a:rPr>
              <a:t>	</a:t>
            </a:r>
            <a:r>
              <a:rPr lang="en-US" sz="1700" dirty="0" smtClean="0">
                <a:solidFill>
                  <a:schemeClr val="accent2"/>
                </a:solidFill>
              </a:rPr>
              <a:t>7</a:t>
            </a:r>
            <a:endParaRPr lang="en-US" sz="1700" dirty="0">
              <a:solidFill>
                <a:schemeClr val="accent2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b="1" noProof="1" smtClean="0">
                <a:solidFill>
                  <a:schemeClr val="accent2"/>
                </a:solidFill>
              </a:rPr>
              <a:t> Terminoloji’ye</a:t>
            </a:r>
            <a:r>
              <a:rPr lang="en-US" b="1" dirty="0" smtClean="0">
                <a:solidFill>
                  <a:schemeClr val="accent2"/>
                </a:solidFill>
              </a:rPr>
              <a:t> </a:t>
            </a:r>
            <a:r>
              <a:rPr lang="en-US" b="1" dirty="0" err="1" smtClean="0">
                <a:solidFill>
                  <a:schemeClr val="accent2"/>
                </a:solidFill>
              </a:rPr>
              <a:t>Giriş</a:t>
            </a:r>
            <a:r>
              <a:rPr lang="en-US" b="1" dirty="0" smtClean="0">
                <a:solidFill>
                  <a:schemeClr val="accent2"/>
                </a:solidFill>
              </a:rPr>
              <a:t> </a:t>
            </a:r>
            <a:r>
              <a:rPr lang="en-US" sz="1700" dirty="0" smtClean="0">
                <a:solidFill>
                  <a:schemeClr val="accent2"/>
                </a:solidFill>
              </a:rPr>
              <a:t>…………………………………………......................................</a:t>
            </a:r>
            <a:r>
              <a:rPr lang="en-US" sz="1700" dirty="0">
                <a:solidFill>
                  <a:schemeClr val="accent2"/>
                </a:solidFill>
              </a:rPr>
              <a:t>	</a:t>
            </a:r>
            <a:r>
              <a:rPr lang="en-US" sz="1700" dirty="0" smtClean="0">
                <a:solidFill>
                  <a:schemeClr val="accent2"/>
                </a:solidFill>
              </a:rPr>
              <a:t>8</a:t>
            </a:r>
            <a:endParaRPr lang="en-US" sz="1700" dirty="0">
              <a:solidFill>
                <a:schemeClr val="accent2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b="1" dirty="0" smtClean="0">
                <a:solidFill>
                  <a:schemeClr val="accent2"/>
                </a:solidFill>
              </a:rPr>
              <a:t> </a:t>
            </a:r>
            <a:r>
              <a:rPr lang="en-US" b="1" dirty="0" err="1" smtClean="0">
                <a:solidFill>
                  <a:schemeClr val="accent2"/>
                </a:solidFill>
              </a:rPr>
              <a:t>Açıklanabilir</a:t>
            </a:r>
            <a:r>
              <a:rPr lang="en-US" b="1" dirty="0" smtClean="0">
                <a:solidFill>
                  <a:schemeClr val="accent2"/>
                </a:solidFill>
              </a:rPr>
              <a:t> </a:t>
            </a:r>
            <a:r>
              <a:rPr lang="en-US" b="1" dirty="0" err="1">
                <a:solidFill>
                  <a:schemeClr val="accent2"/>
                </a:solidFill>
              </a:rPr>
              <a:t>Yapay</a:t>
            </a:r>
            <a:r>
              <a:rPr lang="en-US" b="1" dirty="0">
                <a:solidFill>
                  <a:schemeClr val="accent2"/>
                </a:solidFill>
              </a:rPr>
              <a:t> </a:t>
            </a:r>
            <a:r>
              <a:rPr lang="en-US" b="1" dirty="0" err="1">
                <a:solidFill>
                  <a:schemeClr val="accent2"/>
                </a:solidFill>
              </a:rPr>
              <a:t>Zeka’ya</a:t>
            </a:r>
            <a:r>
              <a:rPr lang="en-US" b="1" dirty="0">
                <a:solidFill>
                  <a:schemeClr val="accent2"/>
                </a:solidFill>
              </a:rPr>
              <a:t> </a:t>
            </a:r>
            <a:r>
              <a:rPr lang="en-US" b="1" dirty="0" err="1" smtClean="0">
                <a:solidFill>
                  <a:schemeClr val="accent2"/>
                </a:solidFill>
              </a:rPr>
              <a:t>Giriş</a:t>
            </a:r>
            <a:r>
              <a:rPr lang="en-US" b="1" dirty="0" smtClean="0">
                <a:solidFill>
                  <a:schemeClr val="accent2"/>
                </a:solidFill>
              </a:rPr>
              <a:t> </a:t>
            </a:r>
            <a:r>
              <a:rPr lang="en-US" sz="1700" dirty="0" smtClean="0">
                <a:solidFill>
                  <a:schemeClr val="accent2"/>
                </a:solidFill>
              </a:rPr>
              <a:t>…………..……………….........................</a:t>
            </a:r>
            <a:r>
              <a:rPr lang="en-US" sz="1700" dirty="0">
                <a:solidFill>
                  <a:schemeClr val="accent2"/>
                </a:solidFill>
              </a:rPr>
              <a:t>	</a:t>
            </a:r>
            <a:r>
              <a:rPr lang="en-US" sz="1700" dirty="0" smtClean="0">
                <a:solidFill>
                  <a:schemeClr val="accent2"/>
                </a:solidFill>
              </a:rPr>
              <a:t>10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err="1" smtClean="0">
                <a:solidFill>
                  <a:schemeClr val="accent2"/>
                </a:solidFill>
              </a:rPr>
              <a:t>Açıklanabilir</a:t>
            </a:r>
            <a:r>
              <a:rPr lang="en-US" dirty="0" smtClean="0">
                <a:solidFill>
                  <a:schemeClr val="accent2"/>
                </a:solidFill>
              </a:rPr>
              <a:t> </a:t>
            </a:r>
            <a:r>
              <a:rPr lang="en-US" dirty="0" err="1" smtClean="0">
                <a:solidFill>
                  <a:schemeClr val="accent2"/>
                </a:solidFill>
              </a:rPr>
              <a:t>Yapay</a:t>
            </a:r>
            <a:r>
              <a:rPr lang="en-US" dirty="0" smtClean="0">
                <a:solidFill>
                  <a:schemeClr val="accent2"/>
                </a:solidFill>
              </a:rPr>
              <a:t> </a:t>
            </a:r>
            <a:r>
              <a:rPr lang="en-US" dirty="0" err="1" smtClean="0">
                <a:solidFill>
                  <a:schemeClr val="accent2"/>
                </a:solidFill>
              </a:rPr>
              <a:t>Zeka</a:t>
            </a:r>
            <a:r>
              <a:rPr lang="en-US" dirty="0" smtClean="0">
                <a:solidFill>
                  <a:schemeClr val="accent2"/>
                </a:solidFill>
              </a:rPr>
              <a:t> </a:t>
            </a:r>
            <a:r>
              <a:rPr lang="en-US" dirty="0" err="1" smtClean="0">
                <a:solidFill>
                  <a:schemeClr val="accent2"/>
                </a:solidFill>
              </a:rPr>
              <a:t>Nedir</a:t>
            </a:r>
            <a:r>
              <a:rPr lang="en-US" dirty="0" smtClean="0">
                <a:solidFill>
                  <a:schemeClr val="accent2"/>
                </a:solidFill>
              </a:rPr>
              <a:t>? </a:t>
            </a:r>
            <a:r>
              <a:rPr lang="en-US" sz="1700" dirty="0" smtClean="0">
                <a:solidFill>
                  <a:schemeClr val="accent2"/>
                </a:solidFill>
              </a:rPr>
              <a:t>......................................................................................	11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err="1" smtClean="0">
                <a:solidFill>
                  <a:schemeClr val="accent2"/>
                </a:solidFill>
              </a:rPr>
              <a:t>Neden</a:t>
            </a:r>
            <a:r>
              <a:rPr lang="en-US" dirty="0" smtClean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Açıklanabilir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Yapay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Zeka</a:t>
            </a:r>
            <a:r>
              <a:rPr lang="en-US" dirty="0" smtClean="0">
                <a:solidFill>
                  <a:schemeClr val="accent2"/>
                </a:solidFill>
              </a:rPr>
              <a:t>? </a:t>
            </a:r>
            <a:r>
              <a:rPr lang="en-US" sz="1700" dirty="0" smtClean="0">
                <a:solidFill>
                  <a:schemeClr val="accent2"/>
                </a:solidFill>
              </a:rPr>
              <a:t>……………………………………………………............</a:t>
            </a:r>
            <a:r>
              <a:rPr lang="en-US" sz="1700" dirty="0">
                <a:solidFill>
                  <a:schemeClr val="accent2"/>
                </a:solidFill>
              </a:rPr>
              <a:t>	</a:t>
            </a:r>
            <a:r>
              <a:rPr lang="en-US" sz="1700" dirty="0" smtClean="0">
                <a:solidFill>
                  <a:schemeClr val="accent2"/>
                </a:solidFill>
              </a:rPr>
              <a:t>13</a:t>
            </a:r>
            <a:endParaRPr lang="en-US" sz="1700" dirty="0">
              <a:solidFill>
                <a:schemeClr val="accent2"/>
              </a:solidFill>
            </a:endParaRP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err="1">
                <a:solidFill>
                  <a:schemeClr val="accent2"/>
                </a:solidFill>
              </a:rPr>
              <a:t>Açıklanabilirlik</a:t>
            </a:r>
            <a:r>
              <a:rPr lang="en-US" dirty="0">
                <a:solidFill>
                  <a:schemeClr val="accent2"/>
                </a:solidFill>
              </a:rPr>
              <a:t> Ne </a:t>
            </a:r>
            <a:r>
              <a:rPr lang="en-US" dirty="0" err="1">
                <a:solidFill>
                  <a:schemeClr val="accent2"/>
                </a:solidFill>
              </a:rPr>
              <a:t>için</a:t>
            </a:r>
            <a:r>
              <a:rPr lang="en-US" dirty="0">
                <a:solidFill>
                  <a:schemeClr val="accent2"/>
                </a:solidFill>
              </a:rPr>
              <a:t>? </a:t>
            </a:r>
            <a:r>
              <a:rPr lang="en-US" dirty="0" err="1">
                <a:solidFill>
                  <a:schemeClr val="accent2"/>
                </a:solidFill>
              </a:rPr>
              <a:t>Kimler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 smtClean="0">
                <a:solidFill>
                  <a:schemeClr val="accent2"/>
                </a:solidFill>
              </a:rPr>
              <a:t>için</a:t>
            </a:r>
            <a:r>
              <a:rPr lang="en-US" dirty="0" smtClean="0">
                <a:solidFill>
                  <a:schemeClr val="accent2"/>
                </a:solidFill>
              </a:rPr>
              <a:t>? </a:t>
            </a:r>
            <a:r>
              <a:rPr lang="en-US" sz="1700" dirty="0" smtClean="0">
                <a:solidFill>
                  <a:schemeClr val="accent2"/>
                </a:solidFill>
              </a:rPr>
              <a:t>………………………………………………………....</a:t>
            </a:r>
            <a:r>
              <a:rPr lang="en-US" sz="1700" dirty="0">
                <a:solidFill>
                  <a:schemeClr val="accent2"/>
                </a:solidFill>
              </a:rPr>
              <a:t>	</a:t>
            </a:r>
            <a:r>
              <a:rPr lang="en-US" sz="1700" dirty="0" smtClean="0">
                <a:solidFill>
                  <a:schemeClr val="accent2"/>
                </a:solidFill>
              </a:rPr>
              <a:t>14</a:t>
            </a:r>
            <a:endParaRPr lang="en-US" sz="1700" dirty="0">
              <a:solidFill>
                <a:schemeClr val="accent2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b="1" dirty="0" smtClean="0">
                <a:solidFill>
                  <a:schemeClr val="accent2"/>
                </a:solidFill>
              </a:rPr>
              <a:t> </a:t>
            </a:r>
            <a:r>
              <a:rPr lang="en-US" b="1" dirty="0" err="1" smtClean="0">
                <a:solidFill>
                  <a:schemeClr val="accent2"/>
                </a:solidFill>
              </a:rPr>
              <a:t>Modellerin</a:t>
            </a:r>
            <a:r>
              <a:rPr lang="en-US" b="1" dirty="0" smtClean="0">
                <a:solidFill>
                  <a:schemeClr val="accent2"/>
                </a:solidFill>
              </a:rPr>
              <a:t> </a:t>
            </a:r>
            <a:r>
              <a:rPr lang="en-US" b="1" dirty="0" err="1" smtClean="0">
                <a:solidFill>
                  <a:schemeClr val="accent2"/>
                </a:solidFill>
              </a:rPr>
              <a:t>Sınıflandırılması</a:t>
            </a:r>
            <a:r>
              <a:rPr lang="en-US" b="1" dirty="0" smtClean="0">
                <a:solidFill>
                  <a:schemeClr val="accent2"/>
                </a:solidFill>
              </a:rPr>
              <a:t> </a:t>
            </a:r>
            <a:r>
              <a:rPr lang="en-US" sz="1700" dirty="0" smtClean="0">
                <a:solidFill>
                  <a:schemeClr val="accent2"/>
                </a:solidFill>
              </a:rPr>
              <a:t>………………………………………………………</a:t>
            </a:r>
            <a:r>
              <a:rPr lang="en-US" sz="1700" dirty="0">
                <a:solidFill>
                  <a:schemeClr val="accent2"/>
                </a:solidFill>
              </a:rPr>
              <a:t>	</a:t>
            </a:r>
            <a:r>
              <a:rPr lang="en-US" sz="1700" dirty="0" smtClean="0">
                <a:solidFill>
                  <a:schemeClr val="accent2"/>
                </a:solidFill>
              </a:rPr>
              <a:t>19</a:t>
            </a:r>
            <a:endParaRPr lang="en-US" sz="1700" dirty="0">
              <a:solidFill>
                <a:schemeClr val="accent2"/>
              </a:solidFill>
            </a:endParaRP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err="1" smtClean="0">
                <a:solidFill>
                  <a:schemeClr val="accent2"/>
                </a:solidFill>
              </a:rPr>
              <a:t>Şeffaflık</a:t>
            </a:r>
            <a:r>
              <a:rPr lang="en-US" dirty="0" smtClean="0">
                <a:solidFill>
                  <a:schemeClr val="accent2"/>
                </a:solidFill>
              </a:rPr>
              <a:t> </a:t>
            </a:r>
            <a:r>
              <a:rPr lang="en-US" sz="1700" dirty="0" smtClean="0">
                <a:solidFill>
                  <a:schemeClr val="accent2"/>
                </a:solidFill>
              </a:rPr>
              <a:t>…………………………………………………………………………………………...</a:t>
            </a:r>
            <a:r>
              <a:rPr lang="en-US" sz="1700" dirty="0">
                <a:solidFill>
                  <a:schemeClr val="accent2"/>
                </a:solidFill>
              </a:rPr>
              <a:t>	</a:t>
            </a:r>
            <a:r>
              <a:rPr lang="en-US" sz="1700" dirty="0" smtClean="0">
                <a:solidFill>
                  <a:schemeClr val="accent2"/>
                </a:solidFill>
              </a:rPr>
              <a:t>21</a:t>
            </a:r>
            <a:endParaRPr lang="en-US" sz="1700" dirty="0">
              <a:solidFill>
                <a:schemeClr val="accent2"/>
              </a:solidFill>
            </a:endParaRPr>
          </a:p>
          <a:p>
            <a:pPr lvl="4">
              <a:buFont typeface="Wingdings" panose="05000000000000000000" pitchFamily="2" charset="2"/>
              <a:buChar char="v"/>
            </a:pPr>
            <a:r>
              <a:rPr lang="en-US" sz="1600" dirty="0" err="1" smtClean="0">
                <a:solidFill>
                  <a:schemeClr val="accent2"/>
                </a:solidFill>
              </a:rPr>
              <a:t>Algoritmik</a:t>
            </a:r>
            <a:r>
              <a:rPr lang="en-US" sz="1600" dirty="0" smtClean="0">
                <a:solidFill>
                  <a:schemeClr val="accent2"/>
                </a:solidFill>
              </a:rPr>
              <a:t> </a:t>
            </a:r>
            <a:r>
              <a:rPr lang="en-US" sz="1600" dirty="0" err="1" smtClean="0">
                <a:solidFill>
                  <a:schemeClr val="accent2"/>
                </a:solidFill>
              </a:rPr>
              <a:t>Şeffaflık</a:t>
            </a:r>
            <a:r>
              <a:rPr lang="en-US" sz="1600" dirty="0" smtClean="0">
                <a:solidFill>
                  <a:schemeClr val="accent2"/>
                </a:solidFill>
              </a:rPr>
              <a:t> </a:t>
            </a:r>
            <a:r>
              <a:rPr lang="en-US" sz="1700" dirty="0" smtClean="0">
                <a:solidFill>
                  <a:schemeClr val="accent2"/>
                </a:solidFill>
              </a:rPr>
              <a:t>……………………………………………………………………………..	22</a:t>
            </a:r>
            <a:endParaRPr lang="en-US" sz="1700" dirty="0">
              <a:solidFill>
                <a:schemeClr val="accent2"/>
              </a:solidFill>
            </a:endParaRPr>
          </a:p>
          <a:p>
            <a:pPr lvl="4">
              <a:buFont typeface="Wingdings" panose="05000000000000000000" pitchFamily="2" charset="2"/>
              <a:buChar char="v"/>
            </a:pPr>
            <a:r>
              <a:rPr lang="en-US" sz="1600" dirty="0" err="1">
                <a:solidFill>
                  <a:schemeClr val="accent2"/>
                </a:solidFill>
              </a:rPr>
              <a:t>Ayrıştırılabilir</a:t>
            </a:r>
            <a:r>
              <a:rPr lang="en-US" sz="1600" dirty="0">
                <a:solidFill>
                  <a:schemeClr val="accent2"/>
                </a:solidFill>
              </a:rPr>
              <a:t> </a:t>
            </a:r>
            <a:r>
              <a:rPr lang="en-US" sz="1600" dirty="0" err="1" smtClean="0">
                <a:solidFill>
                  <a:schemeClr val="accent2"/>
                </a:solidFill>
              </a:rPr>
              <a:t>Şeffaflık</a:t>
            </a:r>
            <a:r>
              <a:rPr lang="en-US" sz="1600" dirty="0" smtClean="0">
                <a:solidFill>
                  <a:schemeClr val="accent2"/>
                </a:solidFill>
              </a:rPr>
              <a:t> </a:t>
            </a:r>
            <a:r>
              <a:rPr lang="en-US" sz="1700" dirty="0" smtClean="0">
                <a:solidFill>
                  <a:schemeClr val="accent2"/>
                </a:solidFill>
              </a:rPr>
              <a:t>………………………………………………………………………….</a:t>
            </a:r>
            <a:r>
              <a:rPr lang="en-US" sz="1700" dirty="0">
                <a:solidFill>
                  <a:schemeClr val="accent2"/>
                </a:solidFill>
              </a:rPr>
              <a:t>	</a:t>
            </a:r>
            <a:r>
              <a:rPr lang="en-US" sz="1700" dirty="0" smtClean="0">
                <a:solidFill>
                  <a:schemeClr val="accent2"/>
                </a:solidFill>
              </a:rPr>
              <a:t>23</a:t>
            </a:r>
            <a:endParaRPr lang="en-US" sz="1700" dirty="0">
              <a:solidFill>
                <a:schemeClr val="accent2"/>
              </a:solidFill>
            </a:endParaRPr>
          </a:p>
          <a:p>
            <a:pPr lvl="4">
              <a:buFont typeface="Wingdings" panose="05000000000000000000" pitchFamily="2" charset="2"/>
              <a:buChar char="v"/>
            </a:pPr>
            <a:r>
              <a:rPr lang="en-US" sz="1600" dirty="0" err="1">
                <a:solidFill>
                  <a:schemeClr val="accent2"/>
                </a:solidFill>
              </a:rPr>
              <a:t>Simule</a:t>
            </a:r>
            <a:r>
              <a:rPr lang="en-US" sz="1600" dirty="0">
                <a:solidFill>
                  <a:schemeClr val="accent2"/>
                </a:solidFill>
              </a:rPr>
              <a:t> </a:t>
            </a:r>
            <a:r>
              <a:rPr lang="en-US" sz="1600" dirty="0" err="1">
                <a:solidFill>
                  <a:schemeClr val="accent2"/>
                </a:solidFill>
              </a:rPr>
              <a:t>Edilebilir</a:t>
            </a:r>
            <a:r>
              <a:rPr lang="en-US" sz="1600" dirty="0">
                <a:solidFill>
                  <a:schemeClr val="accent2"/>
                </a:solidFill>
              </a:rPr>
              <a:t> </a:t>
            </a:r>
            <a:r>
              <a:rPr lang="en-US" sz="1600" dirty="0" err="1" smtClean="0">
                <a:solidFill>
                  <a:schemeClr val="accent2"/>
                </a:solidFill>
              </a:rPr>
              <a:t>Şeffaflık</a:t>
            </a:r>
            <a:r>
              <a:rPr lang="en-US" sz="1700" dirty="0">
                <a:solidFill>
                  <a:schemeClr val="accent2"/>
                </a:solidFill>
              </a:rPr>
              <a:t> </a:t>
            </a:r>
            <a:r>
              <a:rPr lang="en-US" sz="1700" dirty="0" smtClean="0">
                <a:solidFill>
                  <a:schemeClr val="accent2"/>
                </a:solidFill>
              </a:rPr>
              <a:t>………………………………………………………………………	24</a:t>
            </a:r>
            <a:endParaRPr lang="en-US" sz="1700" dirty="0">
              <a:solidFill>
                <a:schemeClr val="accent2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endParaRPr lang="tr-TR" dirty="0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2</a:t>
            </a:fld>
            <a:endParaRPr lang="tr-TR"/>
          </a:p>
        </p:txBody>
      </p:sp>
      <p:sp>
        <p:nvSpPr>
          <p:cNvPr id="6" name="Rectangle 5">
            <a:hlinkClick r:id="rId2" action="ppaction://hlinksldjump"/>
          </p:cNvPr>
          <p:cNvSpPr/>
          <p:nvPr/>
        </p:nvSpPr>
        <p:spPr>
          <a:xfrm>
            <a:off x="965201" y="1544320"/>
            <a:ext cx="9093199" cy="325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hlinkClick r:id="rId3" action="ppaction://hlinksldjump"/>
          </p:cNvPr>
          <p:cNvSpPr/>
          <p:nvPr/>
        </p:nvSpPr>
        <p:spPr>
          <a:xfrm>
            <a:off x="965201" y="1869440"/>
            <a:ext cx="9093199" cy="325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hlinkClick r:id="rId4" action="ppaction://hlinksldjump"/>
          </p:cNvPr>
          <p:cNvSpPr/>
          <p:nvPr/>
        </p:nvSpPr>
        <p:spPr>
          <a:xfrm>
            <a:off x="965201" y="2194560"/>
            <a:ext cx="9093199" cy="325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hlinkClick r:id="rId5" action="ppaction://hlinksldjump"/>
          </p:cNvPr>
          <p:cNvSpPr/>
          <p:nvPr/>
        </p:nvSpPr>
        <p:spPr>
          <a:xfrm>
            <a:off x="965201" y="2702560"/>
            <a:ext cx="9093199" cy="325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hlinkClick r:id="rId6" action="ppaction://hlinksldjump"/>
          </p:cNvPr>
          <p:cNvSpPr/>
          <p:nvPr/>
        </p:nvSpPr>
        <p:spPr>
          <a:xfrm>
            <a:off x="914401" y="3210560"/>
            <a:ext cx="9194799" cy="325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hlinkClick r:id="rId7" action="ppaction://hlinksldjump"/>
          </p:cNvPr>
          <p:cNvSpPr/>
          <p:nvPr/>
        </p:nvSpPr>
        <p:spPr>
          <a:xfrm>
            <a:off x="914401" y="3535680"/>
            <a:ext cx="9194799" cy="325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8" action="ppaction://hlinksldjump"/>
          </p:cNvPr>
          <p:cNvSpPr/>
          <p:nvPr/>
        </p:nvSpPr>
        <p:spPr>
          <a:xfrm>
            <a:off x="914401" y="3860800"/>
            <a:ext cx="9194799" cy="325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hlinkClick r:id="rId9" action="ppaction://hlinksldjump"/>
          </p:cNvPr>
          <p:cNvSpPr/>
          <p:nvPr/>
        </p:nvSpPr>
        <p:spPr>
          <a:xfrm>
            <a:off x="914401" y="4185920"/>
            <a:ext cx="9194799" cy="325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hlinkClick r:id="rId10" action="ppaction://hlinksldjump"/>
          </p:cNvPr>
          <p:cNvSpPr/>
          <p:nvPr/>
        </p:nvSpPr>
        <p:spPr>
          <a:xfrm>
            <a:off x="914401" y="4683760"/>
            <a:ext cx="9194799" cy="325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11" action="ppaction://hlinksldjump"/>
          </p:cNvPr>
          <p:cNvSpPr/>
          <p:nvPr/>
        </p:nvSpPr>
        <p:spPr>
          <a:xfrm>
            <a:off x="914401" y="6004560"/>
            <a:ext cx="9194799" cy="243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hlinkClick r:id="rId12" action="ppaction://hlinksldjump"/>
          </p:cNvPr>
          <p:cNvSpPr/>
          <p:nvPr/>
        </p:nvSpPr>
        <p:spPr>
          <a:xfrm>
            <a:off x="914401" y="5008880"/>
            <a:ext cx="9194799" cy="325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hlinkClick r:id="rId13" action="ppaction://hlinksldjump"/>
          </p:cNvPr>
          <p:cNvSpPr/>
          <p:nvPr/>
        </p:nvSpPr>
        <p:spPr>
          <a:xfrm>
            <a:off x="914401" y="5689600"/>
            <a:ext cx="9194799" cy="243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hlinkClick r:id="rId14" action="ppaction://hlinksldjump"/>
          </p:cNvPr>
          <p:cNvSpPr/>
          <p:nvPr/>
        </p:nvSpPr>
        <p:spPr>
          <a:xfrm>
            <a:off x="914401" y="5374640"/>
            <a:ext cx="9194799" cy="243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15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 smtClean="0"/>
              <a:t>Modellerin</a:t>
            </a:r>
            <a:r>
              <a:rPr lang="en-US" dirty="0" smtClean="0"/>
              <a:t> </a:t>
            </a:r>
            <a:r>
              <a:rPr lang="en-US" dirty="0" err="1" smtClean="0"/>
              <a:t>Sınıflandırılması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/>
          <a:lstStyle/>
          <a:p>
            <a:r>
              <a:rPr lang="en-US" sz="1800" dirty="0" smtClean="0"/>
              <a:t> </a:t>
            </a:r>
            <a:r>
              <a:rPr lang="en-US" sz="1800" dirty="0" err="1" smtClean="0"/>
              <a:t>Modeller</a:t>
            </a:r>
            <a:r>
              <a:rPr lang="en-US" sz="1800" dirty="0"/>
              <a:t>, </a:t>
            </a:r>
            <a:r>
              <a:rPr lang="en-US" sz="1800" dirty="0" err="1"/>
              <a:t>farklı</a:t>
            </a:r>
            <a:r>
              <a:rPr lang="en-US" sz="1800" dirty="0"/>
              <a:t> </a:t>
            </a:r>
            <a:r>
              <a:rPr lang="en-US" sz="1800" dirty="0" err="1"/>
              <a:t>yazar</a:t>
            </a:r>
            <a:r>
              <a:rPr lang="en-US" sz="1800" dirty="0"/>
              <a:t>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uzmanlar</a:t>
            </a:r>
            <a:r>
              <a:rPr lang="en-US" sz="1800" dirty="0"/>
              <a:t> </a:t>
            </a:r>
            <a:r>
              <a:rPr lang="en-US" sz="1800" dirty="0" err="1"/>
              <a:t>tarafından</a:t>
            </a:r>
            <a:r>
              <a:rPr lang="en-US" sz="1800" dirty="0"/>
              <a:t> </a:t>
            </a:r>
            <a:r>
              <a:rPr lang="en-US" sz="1800" dirty="0" err="1"/>
              <a:t>pek</a:t>
            </a:r>
            <a:r>
              <a:rPr lang="en-US" sz="1800" dirty="0"/>
              <a:t> </a:t>
            </a:r>
            <a:r>
              <a:rPr lang="en-US" sz="1800" dirty="0" err="1"/>
              <a:t>çok</a:t>
            </a:r>
            <a:r>
              <a:rPr lang="en-US" sz="1800" dirty="0"/>
              <a:t> </a:t>
            </a:r>
            <a:r>
              <a:rPr lang="en-US" sz="1800" dirty="0" err="1"/>
              <a:t>açıdan</a:t>
            </a:r>
            <a:r>
              <a:rPr lang="en-US" sz="1800" dirty="0"/>
              <a:t> </a:t>
            </a:r>
            <a:r>
              <a:rPr lang="en-US" sz="1800" dirty="0" err="1"/>
              <a:t>sınıflandırılabilmektedir</a:t>
            </a:r>
            <a:r>
              <a:rPr lang="en-US" sz="1800" dirty="0" smtClean="0"/>
              <a:t>.</a:t>
            </a:r>
          </a:p>
          <a:p>
            <a:endParaRPr lang="en-US" sz="1800" dirty="0"/>
          </a:p>
          <a:p>
            <a:r>
              <a:rPr lang="en-US" sz="1800" dirty="0" smtClean="0"/>
              <a:t> </a:t>
            </a:r>
            <a:r>
              <a:rPr lang="en-US" sz="1800" dirty="0" err="1" smtClean="0"/>
              <a:t>Açıklanabilirliklerine</a:t>
            </a:r>
            <a:r>
              <a:rPr lang="en-US" sz="1800" dirty="0" smtClean="0"/>
              <a:t> </a:t>
            </a:r>
            <a:r>
              <a:rPr lang="en-US" sz="1800" dirty="0" err="1"/>
              <a:t>göre</a:t>
            </a:r>
            <a:r>
              <a:rPr lang="en-US" sz="1800" dirty="0"/>
              <a:t> </a:t>
            </a:r>
            <a:r>
              <a:rPr lang="en-US" sz="1800" dirty="0" err="1"/>
              <a:t>en</a:t>
            </a:r>
            <a:r>
              <a:rPr lang="en-US" sz="1800" dirty="0"/>
              <a:t> </a:t>
            </a:r>
            <a:r>
              <a:rPr lang="en-US" sz="1800" dirty="0" err="1"/>
              <a:t>yaygın</a:t>
            </a:r>
            <a:r>
              <a:rPr lang="en-US" sz="1800" dirty="0"/>
              <a:t> </a:t>
            </a:r>
            <a:r>
              <a:rPr lang="en-US" sz="1800" dirty="0" err="1"/>
              <a:t>sınıflandırmada</a:t>
            </a:r>
            <a:r>
              <a:rPr lang="en-US" sz="1800" dirty="0"/>
              <a:t> </a:t>
            </a:r>
            <a:r>
              <a:rPr lang="en-US" sz="1800" dirty="0" err="1"/>
              <a:t>Modeller</a:t>
            </a:r>
            <a:r>
              <a:rPr lang="en-US" sz="1800" dirty="0"/>
              <a:t> 2 </a:t>
            </a:r>
            <a:r>
              <a:rPr lang="en-US" sz="1800" dirty="0" err="1"/>
              <a:t>grupta</a:t>
            </a:r>
            <a:r>
              <a:rPr lang="en-US" sz="1800" dirty="0"/>
              <a:t> </a:t>
            </a:r>
            <a:r>
              <a:rPr lang="en-US" sz="1800" dirty="0" err="1"/>
              <a:t>incelenir</a:t>
            </a:r>
            <a:r>
              <a:rPr lang="en-US" sz="1800" dirty="0"/>
              <a:t>;</a:t>
            </a:r>
          </a:p>
          <a:p>
            <a:pPr lvl="5"/>
            <a:r>
              <a:rPr lang="en-US" sz="1600" dirty="0" err="1" smtClean="0"/>
              <a:t>Şeffaf</a:t>
            </a:r>
            <a:r>
              <a:rPr lang="en-US" sz="1600" dirty="0" smtClean="0"/>
              <a:t> </a:t>
            </a:r>
            <a:r>
              <a:rPr lang="en-US" sz="1600" dirty="0" err="1"/>
              <a:t>Modeller</a:t>
            </a:r>
            <a:endParaRPr lang="en-US" sz="1600" dirty="0"/>
          </a:p>
          <a:p>
            <a:pPr lvl="5"/>
            <a:r>
              <a:rPr lang="en-US" sz="1600" dirty="0" smtClean="0"/>
              <a:t>POST-HOC </a:t>
            </a:r>
            <a:r>
              <a:rPr lang="en-US" sz="1600" dirty="0" err="1"/>
              <a:t>açıklanabilir</a:t>
            </a:r>
            <a:r>
              <a:rPr lang="en-US" sz="1600" dirty="0"/>
              <a:t> </a:t>
            </a:r>
            <a:r>
              <a:rPr lang="en-US" sz="1600" dirty="0" err="1"/>
              <a:t>modeller</a:t>
            </a:r>
            <a:endParaRPr lang="en-US" sz="1600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pic>
        <p:nvPicPr>
          <p:cNvPr id="3074" name="Picture 2" descr="Two categories of Explainable AI work: transparency design and post-hoc...  | Download Scientific Diagra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863" y="3598574"/>
            <a:ext cx="7534275" cy="2047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20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3132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>
            <a:normAutofit/>
          </a:bodyPr>
          <a:lstStyle/>
          <a:p>
            <a:r>
              <a:rPr lang="en-US" b="1" dirty="0" smtClean="0"/>
              <a:t>ŞEFFAFLIK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/>
          <a:lstStyle/>
          <a:p>
            <a:r>
              <a:rPr lang="en-US" sz="1800" dirty="0" smtClean="0"/>
              <a:t> </a:t>
            </a:r>
            <a:r>
              <a:rPr lang="en-US" sz="1800" dirty="0" err="1" smtClean="0"/>
              <a:t>Şeffaflık</a:t>
            </a:r>
            <a:r>
              <a:rPr lang="en-US" sz="1800" dirty="0"/>
              <a:t>, 3 </a:t>
            </a:r>
            <a:r>
              <a:rPr lang="en-US" sz="1800" dirty="0" err="1"/>
              <a:t>seviyede</a:t>
            </a:r>
            <a:r>
              <a:rPr lang="en-US" sz="1800" dirty="0"/>
              <a:t> </a:t>
            </a:r>
            <a:r>
              <a:rPr lang="en-US" sz="1800" dirty="0" err="1"/>
              <a:t>incelenmektedir</a:t>
            </a:r>
            <a:r>
              <a:rPr lang="en-US" sz="1800" dirty="0"/>
              <a:t>; </a:t>
            </a:r>
            <a:endParaRPr lang="en-US" sz="1800" dirty="0" smtClean="0"/>
          </a:p>
          <a:p>
            <a:pPr lvl="3">
              <a:buFont typeface="Arial" panose="020B0604020202020204" pitchFamily="34" charset="0"/>
              <a:buChar char="•"/>
            </a:pPr>
            <a:r>
              <a:rPr lang="en-US" dirty="0" err="1" smtClean="0"/>
              <a:t>Algoritmik</a:t>
            </a:r>
            <a:r>
              <a:rPr lang="en-US" dirty="0" smtClean="0"/>
              <a:t> </a:t>
            </a:r>
            <a:r>
              <a:rPr lang="en-US" dirty="0" err="1" smtClean="0"/>
              <a:t>şeffaflık</a:t>
            </a:r>
            <a:endParaRPr lang="en-US" dirty="0"/>
          </a:p>
          <a:p>
            <a:pPr lvl="3">
              <a:buFont typeface="Arial" panose="020B0604020202020204" pitchFamily="34" charset="0"/>
              <a:buChar char="•"/>
            </a:pPr>
            <a:r>
              <a:rPr lang="en-US" dirty="0" err="1" smtClean="0"/>
              <a:t>Ayrıştırılabilirlik</a:t>
            </a:r>
            <a:r>
              <a:rPr lang="en-US" dirty="0" smtClean="0"/>
              <a:t> </a:t>
            </a:r>
            <a:endParaRPr lang="en-US" dirty="0"/>
          </a:p>
          <a:p>
            <a:pPr lvl="3">
              <a:buFont typeface="Arial" panose="020B0604020202020204" pitchFamily="34" charset="0"/>
              <a:buChar char="•"/>
            </a:pPr>
            <a:r>
              <a:rPr lang="en-US" dirty="0" err="1" smtClean="0"/>
              <a:t>Simule</a:t>
            </a:r>
            <a:r>
              <a:rPr lang="en-US" dirty="0" smtClean="0"/>
              <a:t> </a:t>
            </a:r>
            <a:r>
              <a:rPr lang="en-US" dirty="0" err="1" smtClean="0"/>
              <a:t>Edilebilirlik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♦"/>
            </a:pPr>
            <a:endParaRPr lang="en-US" sz="1200" dirty="0"/>
          </a:p>
          <a:p>
            <a:r>
              <a:rPr lang="en-US" sz="1800" dirty="0" smtClean="0"/>
              <a:t> </a:t>
            </a:r>
            <a:r>
              <a:rPr lang="en-US" sz="1800" dirty="0" err="1" smtClean="0"/>
              <a:t>Şeffaf</a:t>
            </a:r>
            <a:r>
              <a:rPr lang="en-US" sz="1800" dirty="0" smtClean="0"/>
              <a:t> </a:t>
            </a:r>
            <a:r>
              <a:rPr lang="en-US" sz="1800" dirty="0" err="1"/>
              <a:t>modeller</a:t>
            </a:r>
            <a:r>
              <a:rPr lang="en-US" sz="1800" dirty="0"/>
              <a:t> </a:t>
            </a:r>
            <a:r>
              <a:rPr lang="en-US" sz="1800" dirty="0" err="1"/>
              <a:t>kendi</a:t>
            </a:r>
            <a:r>
              <a:rPr lang="en-US" sz="1800" dirty="0"/>
              <a:t> </a:t>
            </a:r>
            <a:r>
              <a:rPr lang="en-US" sz="1800" dirty="0" err="1"/>
              <a:t>başlarına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dereceye</a:t>
            </a:r>
            <a:r>
              <a:rPr lang="en-US" sz="1800" dirty="0"/>
              <a:t> </a:t>
            </a:r>
            <a:r>
              <a:rPr lang="en-US" sz="1800" dirty="0" err="1"/>
              <a:t>kadar</a:t>
            </a:r>
            <a:r>
              <a:rPr lang="en-US" sz="1800" dirty="0"/>
              <a:t> </a:t>
            </a:r>
            <a:r>
              <a:rPr lang="en-US" sz="1800" dirty="0" err="1"/>
              <a:t>yorumlanabilirlik</a:t>
            </a:r>
            <a:r>
              <a:rPr lang="en-US" sz="1800" dirty="0"/>
              <a:t> </a:t>
            </a:r>
            <a:r>
              <a:rPr lang="en-US" sz="1800" dirty="0" err="1"/>
              <a:t>sağlar</a:t>
            </a:r>
            <a:r>
              <a:rPr lang="en-US" sz="1800" dirty="0" smtClean="0"/>
              <a:t>.</a:t>
            </a:r>
          </a:p>
          <a:p>
            <a:endParaRPr lang="en-US" sz="1800" dirty="0"/>
          </a:p>
          <a:p>
            <a:r>
              <a:rPr lang="en-US" sz="1800" dirty="0" smtClean="0"/>
              <a:t> Bu </a:t>
            </a:r>
            <a:r>
              <a:rPr lang="en-US" sz="1800" dirty="0" err="1"/>
              <a:t>sınıfların</a:t>
            </a:r>
            <a:r>
              <a:rPr lang="en-US" sz="1800" dirty="0"/>
              <a:t> her </a:t>
            </a:r>
            <a:r>
              <a:rPr lang="en-US" sz="1800" dirty="0" err="1"/>
              <a:t>biri</a:t>
            </a:r>
            <a:r>
              <a:rPr lang="en-US" sz="1800" dirty="0"/>
              <a:t> </a:t>
            </a:r>
            <a:r>
              <a:rPr lang="en-US" sz="1800" dirty="0" err="1"/>
              <a:t>kendi</a:t>
            </a:r>
            <a:r>
              <a:rPr lang="en-US" sz="1800" dirty="0"/>
              <a:t> </a:t>
            </a:r>
            <a:r>
              <a:rPr lang="en-US" sz="1800" dirty="0" err="1"/>
              <a:t>öncüllerini</a:t>
            </a:r>
            <a:r>
              <a:rPr lang="en-US" sz="1800" dirty="0"/>
              <a:t> </a:t>
            </a:r>
            <a:r>
              <a:rPr lang="en-US" sz="1800" dirty="0" err="1"/>
              <a:t>içerir</a:t>
            </a:r>
            <a:r>
              <a:rPr lang="en-US" sz="1800" dirty="0"/>
              <a:t>. </a:t>
            </a:r>
            <a:r>
              <a:rPr lang="en-US" sz="1800" dirty="0" err="1"/>
              <a:t>Örneğin</a:t>
            </a:r>
            <a:r>
              <a:rPr lang="en-US" sz="1800" dirty="0"/>
              <a:t> </a:t>
            </a:r>
            <a:r>
              <a:rPr lang="en-US" sz="1800" dirty="0" err="1"/>
              <a:t>simüle</a:t>
            </a:r>
            <a:r>
              <a:rPr lang="en-US" sz="1800" dirty="0"/>
              <a:t> </a:t>
            </a:r>
            <a:r>
              <a:rPr lang="en-US" sz="1800" dirty="0" err="1"/>
              <a:t>edilebilir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model </a:t>
            </a:r>
            <a:r>
              <a:rPr lang="en-US" sz="1800" dirty="0" err="1"/>
              <a:t>aynı</a:t>
            </a:r>
            <a:r>
              <a:rPr lang="en-US" sz="1800" dirty="0"/>
              <a:t> </a:t>
            </a:r>
            <a:r>
              <a:rPr lang="en-US" sz="1800" dirty="0" err="1"/>
              <a:t>zamanda</a:t>
            </a:r>
            <a:r>
              <a:rPr lang="en-US" sz="1800" dirty="0"/>
              <a:t> </a:t>
            </a:r>
            <a:r>
              <a:rPr lang="en-US" sz="1800" dirty="0" err="1"/>
              <a:t>ayrıştırılabilir</a:t>
            </a:r>
            <a:r>
              <a:rPr lang="en-US" sz="1800" dirty="0"/>
              <a:t>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algoritmik</a:t>
            </a:r>
            <a:r>
              <a:rPr lang="en-US" sz="1800" dirty="0"/>
              <a:t> </a:t>
            </a:r>
            <a:r>
              <a:rPr lang="en-US" sz="1800" dirty="0" err="1"/>
              <a:t>olarak</a:t>
            </a:r>
            <a:r>
              <a:rPr lang="en-US" sz="1800" dirty="0"/>
              <a:t> </a:t>
            </a:r>
            <a:r>
              <a:rPr lang="en-US" sz="1800" dirty="0" err="1"/>
              <a:t>şeffaf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modeldir</a:t>
            </a:r>
            <a:r>
              <a:rPr lang="en-US" sz="1800" dirty="0"/>
              <a:t>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21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48648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>
            <a:normAutofit/>
          </a:bodyPr>
          <a:lstStyle/>
          <a:p>
            <a:r>
              <a:rPr lang="en-US" b="1" dirty="0" err="1"/>
              <a:t>Algoritmik</a:t>
            </a:r>
            <a:r>
              <a:rPr lang="en-US" b="1" dirty="0"/>
              <a:t> </a:t>
            </a:r>
            <a:r>
              <a:rPr lang="en-US" b="1" dirty="0" err="1"/>
              <a:t>Şeffaflık</a:t>
            </a:r>
            <a:r>
              <a:rPr lang="en-US" b="1" dirty="0" smtClean="0"/>
              <a:t>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2753453"/>
          </a:xfrm>
        </p:spPr>
        <p:txBody>
          <a:bodyPr/>
          <a:lstStyle/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Kullanıcının</a:t>
            </a:r>
            <a:r>
              <a:rPr lang="en-US" sz="1800" dirty="0" smtClean="0"/>
              <a:t>, </a:t>
            </a:r>
            <a:r>
              <a:rPr lang="en-US" sz="1800" dirty="0" err="1" smtClean="0"/>
              <a:t>girdi</a:t>
            </a:r>
            <a:r>
              <a:rPr lang="en-US" sz="1800" dirty="0" smtClean="0"/>
              <a:t> </a:t>
            </a:r>
            <a:r>
              <a:rPr lang="en-US" sz="1800" dirty="0" err="1" smtClean="0"/>
              <a:t>verilerinden</a:t>
            </a:r>
            <a:r>
              <a:rPr lang="en-US" sz="1800" dirty="0" smtClean="0"/>
              <a:t> </a:t>
            </a:r>
            <a:r>
              <a:rPr lang="en-US" sz="1800" dirty="0" err="1" smtClean="0"/>
              <a:t>herhangi</a:t>
            </a:r>
            <a:r>
              <a:rPr lang="en-US" sz="1800" dirty="0" smtClean="0"/>
              <a:t> </a:t>
            </a:r>
            <a:r>
              <a:rPr lang="en-US" sz="1800" dirty="0" err="1" smtClean="0"/>
              <a:t>bir</a:t>
            </a:r>
            <a:r>
              <a:rPr lang="en-US" sz="1800" dirty="0" smtClean="0"/>
              <a:t> </a:t>
            </a:r>
            <a:r>
              <a:rPr lang="en-US" sz="1800" dirty="0" err="1" smtClean="0"/>
              <a:t>çıktı</a:t>
            </a:r>
            <a:r>
              <a:rPr lang="en-US" sz="1800" dirty="0" smtClean="0"/>
              <a:t> </a:t>
            </a:r>
            <a:r>
              <a:rPr lang="en-US" sz="1800" dirty="0" err="1" smtClean="0"/>
              <a:t>üretmek</a:t>
            </a:r>
            <a:r>
              <a:rPr lang="en-US" sz="1800" dirty="0" smtClean="0"/>
              <a:t> </a:t>
            </a:r>
            <a:r>
              <a:rPr lang="en-US" sz="1800" dirty="0" err="1" smtClean="0"/>
              <a:t>için</a:t>
            </a:r>
            <a:r>
              <a:rPr lang="en-US" sz="1800" dirty="0" smtClean="0"/>
              <a:t> model </a:t>
            </a:r>
            <a:r>
              <a:rPr lang="en-US" sz="1800" dirty="0" err="1" smtClean="0"/>
              <a:t>tarafından</a:t>
            </a:r>
            <a:r>
              <a:rPr lang="en-US" sz="1800" dirty="0" smtClean="0"/>
              <a:t> </a:t>
            </a:r>
            <a:r>
              <a:rPr lang="en-US" sz="1800" dirty="0" err="1" smtClean="0"/>
              <a:t>takip</a:t>
            </a:r>
            <a:r>
              <a:rPr lang="en-US" sz="1800" dirty="0" smtClean="0"/>
              <a:t> </a:t>
            </a:r>
            <a:r>
              <a:rPr lang="en-US" sz="1800" dirty="0" err="1" smtClean="0"/>
              <a:t>edilen</a:t>
            </a:r>
            <a:r>
              <a:rPr lang="en-US" sz="1800" dirty="0" smtClean="0"/>
              <a:t> </a:t>
            </a:r>
            <a:r>
              <a:rPr lang="en-US" sz="1800" dirty="0" err="1" smtClean="0"/>
              <a:t>süreci</a:t>
            </a:r>
            <a:r>
              <a:rPr lang="en-US" sz="1800" dirty="0" smtClean="0"/>
              <a:t> </a:t>
            </a:r>
            <a:r>
              <a:rPr lang="en-US" sz="1800" dirty="0" err="1" smtClean="0"/>
              <a:t>anlama</a:t>
            </a:r>
            <a:r>
              <a:rPr lang="en-US" sz="1800" dirty="0" smtClean="0"/>
              <a:t> </a:t>
            </a:r>
            <a:r>
              <a:rPr lang="en-US" sz="1800" dirty="0" err="1" smtClean="0"/>
              <a:t>yeteneği</a:t>
            </a:r>
            <a:r>
              <a:rPr lang="en-US" sz="1800" dirty="0" smtClean="0"/>
              <a:t> </a:t>
            </a:r>
            <a:r>
              <a:rPr lang="en-US" sz="1800" dirty="0" err="1" smtClean="0"/>
              <a:t>ile</a:t>
            </a:r>
            <a:r>
              <a:rPr lang="en-US" sz="1800" dirty="0" smtClean="0"/>
              <a:t> </a:t>
            </a:r>
            <a:r>
              <a:rPr lang="en-US" sz="1800" dirty="0" err="1" smtClean="0"/>
              <a:t>ilgilenir</a:t>
            </a:r>
            <a:r>
              <a:rPr lang="en-US" sz="1800" dirty="0" smtClean="0"/>
              <a:t>.</a:t>
            </a:r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Lineer</a:t>
            </a:r>
            <a:r>
              <a:rPr lang="en-US" sz="1800" dirty="0" smtClean="0"/>
              <a:t> </a:t>
            </a:r>
            <a:r>
              <a:rPr lang="en-US" sz="1800" dirty="0" err="1" smtClean="0"/>
              <a:t>bir</a:t>
            </a:r>
            <a:r>
              <a:rPr lang="en-US" sz="1800" dirty="0" smtClean="0"/>
              <a:t> </a:t>
            </a:r>
            <a:r>
              <a:rPr lang="en-US" sz="1800" dirty="0" err="1" smtClean="0"/>
              <a:t>regresyon</a:t>
            </a:r>
            <a:r>
              <a:rPr lang="en-US" sz="1800" dirty="0" smtClean="0"/>
              <a:t> </a:t>
            </a:r>
            <a:r>
              <a:rPr lang="en-US" sz="1800" dirty="0" err="1" smtClean="0"/>
              <a:t>şeffaf</a:t>
            </a:r>
            <a:r>
              <a:rPr lang="en-US" sz="1800" dirty="0" smtClean="0"/>
              <a:t> </a:t>
            </a:r>
            <a:r>
              <a:rPr lang="en-US" sz="1800" dirty="0" err="1" smtClean="0"/>
              <a:t>kabul</a:t>
            </a:r>
            <a:r>
              <a:rPr lang="en-US" sz="1800" dirty="0" smtClean="0"/>
              <a:t> </a:t>
            </a:r>
            <a:r>
              <a:rPr lang="en-US" sz="1800" dirty="0" err="1" smtClean="0"/>
              <a:t>edilir</a:t>
            </a:r>
            <a:r>
              <a:rPr lang="en-US" sz="1800" dirty="0" smtClean="0"/>
              <a:t>, </a:t>
            </a:r>
            <a:r>
              <a:rPr lang="en-US" sz="1800" dirty="0" err="1" smtClean="0"/>
              <a:t>çünkü</a:t>
            </a:r>
            <a:r>
              <a:rPr lang="en-US" sz="1800" dirty="0" smtClean="0"/>
              <a:t> </a:t>
            </a:r>
            <a:r>
              <a:rPr lang="en-US" sz="1800" dirty="0" err="1" smtClean="0"/>
              <a:t>kapsamı</a:t>
            </a:r>
            <a:r>
              <a:rPr lang="en-US" sz="1800" dirty="0" smtClean="0"/>
              <a:t> </a:t>
            </a:r>
            <a:r>
              <a:rPr lang="en-US" sz="1800" dirty="0" err="1" smtClean="0"/>
              <a:t>anlaşılabilir</a:t>
            </a:r>
            <a:r>
              <a:rPr lang="en-US" sz="1800" dirty="0" smtClean="0"/>
              <a:t> </a:t>
            </a:r>
            <a:r>
              <a:rPr lang="en-US" sz="1800" dirty="0" err="1" smtClean="0"/>
              <a:t>ve</a:t>
            </a:r>
            <a:r>
              <a:rPr lang="en-US" sz="1800" dirty="0" smtClean="0"/>
              <a:t> </a:t>
            </a:r>
            <a:r>
              <a:rPr lang="en-US" sz="1800" dirty="0" err="1" smtClean="0"/>
              <a:t>mantıklıdır</a:t>
            </a:r>
            <a:r>
              <a:rPr lang="en-US" sz="1800" dirty="0" smtClean="0"/>
              <a:t>, </a:t>
            </a:r>
            <a:r>
              <a:rPr lang="en-US" sz="1800" dirty="0" err="1" smtClean="0"/>
              <a:t>bu</a:t>
            </a:r>
            <a:r>
              <a:rPr lang="en-US" sz="1800" dirty="0" smtClean="0"/>
              <a:t> da </a:t>
            </a:r>
            <a:r>
              <a:rPr lang="en-US" sz="1800" dirty="0" err="1" smtClean="0"/>
              <a:t>kullanıcının</a:t>
            </a:r>
            <a:r>
              <a:rPr lang="en-US" sz="1800" dirty="0" smtClean="0"/>
              <a:t> </a:t>
            </a:r>
            <a:r>
              <a:rPr lang="en-US" sz="1800" dirty="0" err="1" smtClean="0"/>
              <a:t>karşılaşabileceği</a:t>
            </a:r>
            <a:r>
              <a:rPr lang="en-US" sz="1800" dirty="0" smtClean="0"/>
              <a:t> her </a:t>
            </a:r>
            <a:r>
              <a:rPr lang="en-US" sz="1800" dirty="0" err="1" smtClean="0"/>
              <a:t>durumda</a:t>
            </a:r>
            <a:r>
              <a:rPr lang="en-US" sz="1800" dirty="0" smtClean="0"/>
              <a:t> </a:t>
            </a:r>
            <a:r>
              <a:rPr lang="en-US" sz="1800" dirty="0" err="1" smtClean="0"/>
              <a:t>modelin</a:t>
            </a:r>
            <a:r>
              <a:rPr lang="en-US" sz="1800" dirty="0" smtClean="0"/>
              <a:t> </a:t>
            </a:r>
            <a:r>
              <a:rPr lang="en-US" sz="1800" dirty="0" err="1" smtClean="0"/>
              <a:t>nasıl</a:t>
            </a:r>
            <a:r>
              <a:rPr lang="en-US" sz="1800" dirty="0" smtClean="0"/>
              <a:t> </a:t>
            </a:r>
            <a:r>
              <a:rPr lang="en-US" sz="1800" dirty="0" err="1" smtClean="0"/>
              <a:t>davranacağını</a:t>
            </a:r>
            <a:r>
              <a:rPr lang="en-US" sz="1800" dirty="0" smtClean="0"/>
              <a:t> </a:t>
            </a:r>
            <a:r>
              <a:rPr lang="en-US" sz="1800" dirty="0" err="1" smtClean="0"/>
              <a:t>anlamasını</a:t>
            </a:r>
            <a:r>
              <a:rPr lang="en-US" sz="1800" dirty="0" smtClean="0"/>
              <a:t> </a:t>
            </a:r>
            <a:r>
              <a:rPr lang="en-US" sz="1800" dirty="0" err="1" smtClean="0"/>
              <a:t>sağlar</a:t>
            </a:r>
            <a:r>
              <a:rPr lang="en-US" sz="1800" dirty="0" smtClean="0"/>
              <a:t>. </a:t>
            </a:r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Algoritmik</a:t>
            </a:r>
            <a:r>
              <a:rPr lang="en-US" sz="1800" dirty="0" smtClean="0"/>
              <a:t> </a:t>
            </a:r>
            <a:r>
              <a:rPr lang="en-US" sz="1800" dirty="0" err="1" smtClean="0"/>
              <a:t>olarak</a:t>
            </a:r>
            <a:r>
              <a:rPr lang="en-US" sz="1800" dirty="0" smtClean="0"/>
              <a:t> </a:t>
            </a:r>
            <a:r>
              <a:rPr lang="en-US" sz="1800" dirty="0" err="1" smtClean="0"/>
              <a:t>şeffaf</a:t>
            </a:r>
            <a:r>
              <a:rPr lang="en-US" sz="1800" dirty="0" smtClean="0"/>
              <a:t> </a:t>
            </a:r>
            <a:r>
              <a:rPr lang="en-US" sz="1800" dirty="0" err="1" smtClean="0"/>
              <a:t>modeller</a:t>
            </a:r>
            <a:r>
              <a:rPr lang="en-US" sz="1800" dirty="0" smtClean="0"/>
              <a:t> </a:t>
            </a:r>
            <a:r>
              <a:rPr lang="en-US" sz="1800" dirty="0" err="1" smtClean="0"/>
              <a:t>için</a:t>
            </a:r>
            <a:r>
              <a:rPr lang="en-US" sz="1800" dirty="0" smtClean="0"/>
              <a:t> </a:t>
            </a:r>
            <a:r>
              <a:rPr lang="en-US" sz="1800" dirty="0" err="1" smtClean="0"/>
              <a:t>en</a:t>
            </a:r>
            <a:r>
              <a:rPr lang="en-US" sz="1800" dirty="0" smtClean="0"/>
              <a:t> </a:t>
            </a:r>
            <a:r>
              <a:rPr lang="en-US" sz="1800" dirty="0" err="1" smtClean="0"/>
              <a:t>gerekli</a:t>
            </a:r>
            <a:r>
              <a:rPr lang="en-US" sz="1800" dirty="0" smtClean="0"/>
              <a:t> </a:t>
            </a:r>
            <a:r>
              <a:rPr lang="en-US" sz="1800" dirty="0" err="1" smtClean="0"/>
              <a:t>şart</a:t>
            </a:r>
            <a:r>
              <a:rPr lang="en-US" sz="1800" dirty="0" smtClean="0"/>
              <a:t>, </a:t>
            </a:r>
            <a:r>
              <a:rPr lang="en-US" sz="1800" dirty="0" err="1" smtClean="0"/>
              <a:t>modelin</a:t>
            </a:r>
            <a:r>
              <a:rPr lang="en-US" sz="1800" dirty="0" smtClean="0"/>
              <a:t> </a:t>
            </a:r>
            <a:r>
              <a:rPr lang="en-US" sz="1800" dirty="0" err="1" smtClean="0"/>
              <a:t>matematiksel</a:t>
            </a:r>
            <a:r>
              <a:rPr lang="en-US" sz="1800" dirty="0" smtClean="0"/>
              <a:t> </a:t>
            </a:r>
            <a:r>
              <a:rPr lang="en-US" sz="1800" dirty="0" err="1" smtClean="0"/>
              <a:t>analiz</a:t>
            </a:r>
            <a:r>
              <a:rPr lang="en-US" sz="1800" dirty="0" smtClean="0"/>
              <a:t> </a:t>
            </a:r>
            <a:r>
              <a:rPr lang="en-US" sz="1800" dirty="0" err="1" smtClean="0"/>
              <a:t>ve</a:t>
            </a:r>
            <a:r>
              <a:rPr lang="en-US" sz="1800" dirty="0" smtClean="0"/>
              <a:t> </a:t>
            </a:r>
            <a:r>
              <a:rPr lang="en-US" sz="1800" dirty="0" err="1" smtClean="0"/>
              <a:t>yöntemlerle</a:t>
            </a:r>
            <a:r>
              <a:rPr lang="en-US" sz="1800" dirty="0" smtClean="0"/>
              <a:t> </a:t>
            </a:r>
            <a:r>
              <a:rPr lang="en-US" sz="1800" dirty="0" err="1" smtClean="0"/>
              <a:t>çözümlenebilir</a:t>
            </a:r>
            <a:r>
              <a:rPr lang="en-US" sz="1800" dirty="0" smtClean="0"/>
              <a:t> </a:t>
            </a:r>
            <a:r>
              <a:rPr lang="en-US" sz="1800" dirty="0" err="1" smtClean="0"/>
              <a:t>olması</a:t>
            </a:r>
            <a:r>
              <a:rPr lang="en-US" sz="1800" dirty="0" smtClean="0"/>
              <a:t> </a:t>
            </a:r>
            <a:r>
              <a:rPr lang="en-US" sz="1800" dirty="0" err="1" smtClean="0"/>
              <a:t>gerektiğidir</a:t>
            </a:r>
            <a:r>
              <a:rPr lang="en-US" sz="1800" dirty="0" smtClean="0"/>
              <a:t>.</a:t>
            </a:r>
          </a:p>
          <a:p>
            <a:pPr algn="just"/>
            <a:endParaRPr lang="en-US" sz="1800" dirty="0" smtClean="0"/>
          </a:p>
          <a:p>
            <a:pPr algn="just"/>
            <a:endParaRPr lang="en-US" sz="1800" dirty="0" smtClean="0"/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Rectangle 4"/>
          <p:cNvSpPr/>
          <p:nvPr/>
        </p:nvSpPr>
        <p:spPr>
          <a:xfrm>
            <a:off x="648705" y="6086761"/>
            <a:ext cx="10781518" cy="404838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37791" y="6086761"/>
            <a:ext cx="106033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000" b="1" i="1" dirty="0" err="1"/>
              <a:t>Stokastik</a:t>
            </a:r>
            <a:r>
              <a:rPr lang="en-US" sz="1000" b="1" i="1" dirty="0"/>
              <a:t> </a:t>
            </a:r>
            <a:r>
              <a:rPr lang="en-US" sz="1000" i="1" dirty="0" err="1"/>
              <a:t>kelimesi</a:t>
            </a:r>
            <a:r>
              <a:rPr lang="en-US" sz="1000" i="1" dirty="0"/>
              <a:t> , </a:t>
            </a:r>
            <a:r>
              <a:rPr lang="en-US" sz="1000" i="1" dirty="0" err="1"/>
              <a:t>rastgele</a:t>
            </a:r>
            <a:r>
              <a:rPr lang="en-US" sz="1000" i="1" dirty="0"/>
              <a:t> </a:t>
            </a:r>
            <a:r>
              <a:rPr lang="en-US" sz="1000" i="1" dirty="0" err="1"/>
              <a:t>bir</a:t>
            </a:r>
            <a:r>
              <a:rPr lang="en-US" sz="1000" i="1" dirty="0"/>
              <a:t> </a:t>
            </a:r>
            <a:r>
              <a:rPr lang="en-US" sz="1000" i="1" dirty="0" err="1"/>
              <a:t>olasılıkla</a:t>
            </a:r>
            <a:r>
              <a:rPr lang="en-US" sz="1000" i="1" dirty="0"/>
              <a:t> </a:t>
            </a:r>
            <a:r>
              <a:rPr lang="en-US" sz="1000" i="1" dirty="0" err="1"/>
              <a:t>bağlantılı</a:t>
            </a:r>
            <a:r>
              <a:rPr lang="en-US" sz="1000" i="1" dirty="0"/>
              <a:t> </a:t>
            </a:r>
            <a:r>
              <a:rPr lang="en-US" sz="1000" i="1" dirty="0" err="1"/>
              <a:t>bir</a:t>
            </a:r>
            <a:r>
              <a:rPr lang="en-US" sz="1000" i="1" dirty="0"/>
              <a:t> </a:t>
            </a:r>
            <a:r>
              <a:rPr lang="en-US" sz="1000" i="1" dirty="0" err="1"/>
              <a:t>sistem</a:t>
            </a:r>
            <a:r>
              <a:rPr lang="en-US" sz="1000" i="1" dirty="0"/>
              <a:t> </a:t>
            </a:r>
            <a:r>
              <a:rPr lang="en-US" sz="1000" i="1" dirty="0" err="1"/>
              <a:t>veya</a:t>
            </a:r>
            <a:r>
              <a:rPr lang="en-US" sz="1000" i="1" dirty="0"/>
              <a:t> </a:t>
            </a:r>
            <a:r>
              <a:rPr lang="en-US" sz="1000" i="1" dirty="0" err="1"/>
              <a:t>süreç</a:t>
            </a:r>
            <a:r>
              <a:rPr lang="en-US" sz="1000" i="1" dirty="0"/>
              <a:t> </a:t>
            </a:r>
            <a:r>
              <a:rPr lang="en-US" sz="1000" i="1" dirty="0" err="1"/>
              <a:t>anlamına</a:t>
            </a:r>
            <a:r>
              <a:rPr lang="en-US" sz="1000" i="1" dirty="0"/>
              <a:t> </a:t>
            </a:r>
            <a:r>
              <a:rPr lang="en-US" sz="1000" i="1" dirty="0" err="1"/>
              <a:t>gelir</a:t>
            </a:r>
            <a:r>
              <a:rPr lang="en-US" sz="1000" i="1" dirty="0"/>
              <a:t>. </a:t>
            </a:r>
            <a:r>
              <a:rPr lang="en-US" sz="1000" i="1" dirty="0" err="1"/>
              <a:t>Dolayısıyla</a:t>
            </a:r>
            <a:r>
              <a:rPr lang="en-US" sz="1000" i="1" dirty="0"/>
              <a:t>, </a:t>
            </a:r>
            <a:r>
              <a:rPr lang="en-US" sz="1000" i="1" dirty="0" err="1"/>
              <a:t>Stokastik</a:t>
            </a:r>
            <a:r>
              <a:rPr lang="en-US" sz="1000" i="1" dirty="0"/>
              <a:t> </a:t>
            </a:r>
            <a:r>
              <a:rPr lang="en-US" sz="1000" i="1" dirty="0" err="1"/>
              <a:t>Gradyan</a:t>
            </a:r>
            <a:r>
              <a:rPr lang="en-US" sz="1000" i="1" dirty="0"/>
              <a:t> </a:t>
            </a:r>
            <a:r>
              <a:rPr lang="en-US" sz="1000" i="1" dirty="0" err="1"/>
              <a:t>İnişinde</a:t>
            </a:r>
            <a:r>
              <a:rPr lang="en-US" sz="1000" i="1" dirty="0"/>
              <a:t>, her </a:t>
            </a:r>
            <a:r>
              <a:rPr lang="en-US" sz="1000" i="1" dirty="0" err="1"/>
              <a:t>bir</a:t>
            </a:r>
            <a:r>
              <a:rPr lang="en-US" sz="1000" i="1" dirty="0"/>
              <a:t> </a:t>
            </a:r>
            <a:r>
              <a:rPr lang="en-US" sz="1000" i="1" dirty="0" err="1"/>
              <a:t>yineleme</a:t>
            </a:r>
            <a:r>
              <a:rPr lang="en-US" sz="1000" i="1" dirty="0"/>
              <a:t> </a:t>
            </a:r>
            <a:r>
              <a:rPr lang="en-US" sz="1000" i="1" dirty="0" err="1"/>
              <a:t>için</a:t>
            </a:r>
            <a:r>
              <a:rPr lang="en-US" sz="1000" i="1" dirty="0"/>
              <a:t> </a:t>
            </a:r>
            <a:r>
              <a:rPr lang="en-US" sz="1000" i="1" dirty="0" err="1"/>
              <a:t>tüm</a:t>
            </a:r>
            <a:r>
              <a:rPr lang="en-US" sz="1000" i="1" dirty="0"/>
              <a:t> </a:t>
            </a:r>
            <a:r>
              <a:rPr lang="en-US" sz="1000" i="1" dirty="0" err="1"/>
              <a:t>veri</a:t>
            </a:r>
            <a:r>
              <a:rPr lang="en-US" sz="1000" i="1" dirty="0"/>
              <a:t> </a:t>
            </a:r>
            <a:r>
              <a:rPr lang="en-US" sz="1000" i="1" dirty="0" err="1"/>
              <a:t>seti</a:t>
            </a:r>
            <a:r>
              <a:rPr lang="en-US" sz="1000" i="1" dirty="0"/>
              <a:t> </a:t>
            </a:r>
            <a:r>
              <a:rPr lang="en-US" sz="1000" i="1" dirty="0" err="1"/>
              <a:t>yerine</a:t>
            </a:r>
            <a:r>
              <a:rPr lang="en-US" sz="1000" i="1" dirty="0"/>
              <a:t> </a:t>
            </a:r>
            <a:r>
              <a:rPr lang="en-US" sz="1000" i="1" dirty="0" err="1"/>
              <a:t>rastgele</a:t>
            </a:r>
            <a:r>
              <a:rPr lang="en-US" sz="1000" i="1" dirty="0"/>
              <a:t> </a:t>
            </a:r>
            <a:r>
              <a:rPr lang="en-US" sz="1000" i="1" dirty="0" err="1"/>
              <a:t>birkaç</a:t>
            </a:r>
            <a:r>
              <a:rPr lang="en-US" sz="1000" i="1" dirty="0"/>
              <a:t> </a:t>
            </a:r>
            <a:r>
              <a:rPr lang="en-US" sz="1000" i="1" dirty="0" err="1"/>
              <a:t>örnek</a:t>
            </a:r>
            <a:r>
              <a:rPr lang="en-US" sz="1000" i="1" dirty="0"/>
              <a:t> </a:t>
            </a:r>
            <a:r>
              <a:rPr lang="en-US" sz="1000" i="1" dirty="0" err="1"/>
              <a:t>seçilir</a:t>
            </a:r>
            <a:r>
              <a:rPr lang="en-US" sz="1000" i="1" dirty="0"/>
              <a:t>.</a:t>
            </a:r>
            <a:endParaRPr lang="en-US" sz="1000" dirty="0"/>
          </a:p>
        </p:txBody>
      </p:sp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604684" y="3592019"/>
            <a:ext cx="2790825" cy="1581150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22</a:t>
            </a:fld>
            <a:endParaRPr lang="tr-TR"/>
          </a:p>
        </p:txBody>
      </p:sp>
      <p:sp>
        <p:nvSpPr>
          <p:cNvPr id="9" name="Rectangle 8"/>
          <p:cNvSpPr/>
          <p:nvPr/>
        </p:nvSpPr>
        <p:spPr>
          <a:xfrm>
            <a:off x="644088" y="5509493"/>
            <a:ext cx="10781518" cy="404838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33174" y="5592617"/>
            <a:ext cx="106033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000" b="1" i="1" dirty="0" err="1" smtClean="0"/>
              <a:t>Regresyon</a:t>
            </a:r>
            <a:r>
              <a:rPr lang="en-US" sz="1000" b="1" i="1" dirty="0" smtClean="0"/>
              <a:t> </a:t>
            </a:r>
            <a:r>
              <a:rPr lang="en-US" sz="1000" b="1" i="1" dirty="0" err="1" smtClean="0"/>
              <a:t>ya</a:t>
            </a:r>
            <a:r>
              <a:rPr lang="en-US" sz="1000" b="1" i="1" dirty="0" smtClean="0"/>
              <a:t> da </a:t>
            </a:r>
            <a:r>
              <a:rPr lang="en-US" sz="1000" b="1" i="1" dirty="0" err="1" smtClean="0"/>
              <a:t>regresyon</a:t>
            </a:r>
            <a:r>
              <a:rPr lang="en-US" sz="1000" b="1" i="1" dirty="0" smtClean="0"/>
              <a:t> </a:t>
            </a:r>
            <a:r>
              <a:rPr lang="en-US" sz="1000" b="1" i="1" dirty="0" err="1" smtClean="0"/>
              <a:t>analizi</a:t>
            </a:r>
            <a:r>
              <a:rPr lang="en-US" sz="1000" b="1" i="1" dirty="0" smtClean="0"/>
              <a:t>, </a:t>
            </a:r>
            <a:r>
              <a:rPr lang="en-US" sz="1000" i="1" dirty="0" err="1" smtClean="0"/>
              <a:t>ilgilenilen</a:t>
            </a:r>
            <a:r>
              <a:rPr lang="en-US" sz="1000" i="1" dirty="0" smtClean="0"/>
              <a:t> </a:t>
            </a:r>
            <a:r>
              <a:rPr lang="en-US" sz="1000" i="1" dirty="0" err="1"/>
              <a:t>iki</a:t>
            </a:r>
            <a:r>
              <a:rPr lang="en-US" sz="1000" i="1" dirty="0"/>
              <a:t> </a:t>
            </a:r>
            <a:r>
              <a:rPr lang="en-US" sz="1000" i="1" dirty="0" err="1"/>
              <a:t>veya</a:t>
            </a:r>
            <a:r>
              <a:rPr lang="en-US" sz="1000" i="1" dirty="0"/>
              <a:t> </a:t>
            </a:r>
            <a:r>
              <a:rPr lang="en-US" sz="1000" i="1" dirty="0" err="1"/>
              <a:t>daha</a:t>
            </a:r>
            <a:r>
              <a:rPr lang="en-US" sz="1000" i="1" dirty="0"/>
              <a:t> </a:t>
            </a:r>
            <a:r>
              <a:rPr lang="en-US" sz="1000" i="1" dirty="0" err="1"/>
              <a:t>fazla</a:t>
            </a:r>
            <a:r>
              <a:rPr lang="en-US" sz="1000" i="1" dirty="0"/>
              <a:t> </a:t>
            </a:r>
            <a:r>
              <a:rPr lang="en-US" sz="1000" i="1" dirty="0" err="1"/>
              <a:t>değişken</a:t>
            </a:r>
            <a:r>
              <a:rPr lang="en-US" sz="1000" i="1" dirty="0"/>
              <a:t> </a:t>
            </a:r>
            <a:r>
              <a:rPr lang="en-US" sz="1000" i="1" dirty="0" err="1"/>
              <a:t>arasındaki</a:t>
            </a:r>
            <a:r>
              <a:rPr lang="en-US" sz="1000" i="1" dirty="0"/>
              <a:t> </a:t>
            </a:r>
            <a:r>
              <a:rPr lang="en-US" sz="1000" i="1" dirty="0" err="1"/>
              <a:t>ilişkiyi</a:t>
            </a:r>
            <a:r>
              <a:rPr lang="en-US" sz="1000" i="1" dirty="0"/>
              <a:t> </a:t>
            </a:r>
            <a:r>
              <a:rPr lang="en-US" sz="1000" i="1" dirty="0" err="1"/>
              <a:t>analiz</a:t>
            </a:r>
            <a:r>
              <a:rPr lang="en-US" sz="1000" i="1" dirty="0"/>
              <a:t> </a:t>
            </a:r>
            <a:r>
              <a:rPr lang="en-US" sz="1000" i="1" dirty="0" err="1"/>
              <a:t>etmenize</a:t>
            </a:r>
            <a:r>
              <a:rPr lang="en-US" sz="1000" i="1" dirty="0"/>
              <a:t> </a:t>
            </a:r>
            <a:r>
              <a:rPr lang="en-US" sz="1000" i="1" dirty="0" err="1"/>
              <a:t>ve</a:t>
            </a:r>
            <a:r>
              <a:rPr lang="en-US" sz="1000" i="1" dirty="0"/>
              <a:t> </a:t>
            </a:r>
            <a:r>
              <a:rPr lang="en-US" sz="1000" i="1" dirty="0" err="1"/>
              <a:t>anlamamıza</a:t>
            </a:r>
            <a:r>
              <a:rPr lang="en-US" sz="1000" i="1" dirty="0"/>
              <a:t> </a:t>
            </a:r>
            <a:r>
              <a:rPr lang="en-US" sz="1000" i="1" dirty="0" err="1"/>
              <a:t>yardımcı</a:t>
            </a:r>
            <a:r>
              <a:rPr lang="en-US" sz="1000" i="1" dirty="0"/>
              <a:t> </a:t>
            </a:r>
            <a:r>
              <a:rPr lang="en-US" sz="1000" i="1" dirty="0" err="1"/>
              <a:t>olan</a:t>
            </a:r>
            <a:r>
              <a:rPr lang="en-US" sz="1000" i="1" dirty="0"/>
              <a:t> </a:t>
            </a:r>
            <a:r>
              <a:rPr lang="en-US" sz="1000" i="1" dirty="0" err="1"/>
              <a:t>istatistiksel</a:t>
            </a:r>
            <a:r>
              <a:rPr lang="en-US" sz="1000" i="1" dirty="0"/>
              <a:t> </a:t>
            </a:r>
            <a:r>
              <a:rPr lang="en-US" sz="1000" i="1" dirty="0" err="1"/>
              <a:t>bir</a:t>
            </a:r>
            <a:r>
              <a:rPr lang="en-US" sz="1000" i="1" dirty="0"/>
              <a:t> </a:t>
            </a:r>
            <a:r>
              <a:rPr lang="en-US" sz="1000" i="1" dirty="0" err="1"/>
              <a:t>yöntemdir</a:t>
            </a:r>
            <a:r>
              <a:rPr lang="en-US" sz="1000" i="1" dirty="0"/>
              <a:t>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215642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>
            <a:normAutofit/>
          </a:bodyPr>
          <a:lstStyle/>
          <a:p>
            <a:r>
              <a:rPr lang="en-US" b="1" dirty="0" err="1"/>
              <a:t>Ayrıştırılabilir</a:t>
            </a:r>
            <a:r>
              <a:rPr lang="en-US" b="1" dirty="0"/>
              <a:t> </a:t>
            </a:r>
            <a:r>
              <a:rPr lang="en-US" b="1" dirty="0" err="1"/>
              <a:t>Şeffaflık</a:t>
            </a:r>
            <a:r>
              <a:rPr lang="en-US" b="1" dirty="0"/>
              <a:t>: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2"/>
            <a:ext cx="10869562" cy="2273162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Bir</a:t>
            </a:r>
            <a:r>
              <a:rPr lang="en-US" sz="1800" dirty="0" smtClean="0"/>
              <a:t> </a:t>
            </a:r>
            <a:r>
              <a:rPr lang="en-US" sz="1800" dirty="0" err="1"/>
              <a:t>modelin</a:t>
            </a:r>
            <a:r>
              <a:rPr lang="en-US" sz="1800" dirty="0"/>
              <a:t> her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parçasını</a:t>
            </a:r>
            <a:r>
              <a:rPr lang="en-US" sz="1800" dirty="0"/>
              <a:t> (</a:t>
            </a:r>
            <a:r>
              <a:rPr lang="en-US" sz="1800" dirty="0" err="1"/>
              <a:t>girdi</a:t>
            </a:r>
            <a:r>
              <a:rPr lang="en-US" sz="1800" dirty="0"/>
              <a:t>, </a:t>
            </a:r>
            <a:r>
              <a:rPr lang="en-US" sz="1800" dirty="0" err="1"/>
              <a:t>parametre</a:t>
            </a:r>
            <a:r>
              <a:rPr lang="en-US" sz="1800" dirty="0"/>
              <a:t>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hesaplama</a:t>
            </a:r>
            <a:r>
              <a:rPr lang="en-US" sz="1800" dirty="0"/>
              <a:t>) </a:t>
            </a:r>
            <a:r>
              <a:rPr lang="en-US" sz="1800" dirty="0" err="1"/>
              <a:t>açıklama</a:t>
            </a:r>
            <a:r>
              <a:rPr lang="en-US" sz="1800" dirty="0"/>
              <a:t> </a:t>
            </a:r>
            <a:r>
              <a:rPr lang="en-US" sz="1800" dirty="0" err="1"/>
              <a:t>yeteneği</a:t>
            </a:r>
            <a:r>
              <a:rPr lang="en-US" sz="1800" dirty="0"/>
              <a:t> </a:t>
            </a:r>
            <a:r>
              <a:rPr lang="en-US" sz="1800" dirty="0" err="1"/>
              <a:t>anlamına</a:t>
            </a:r>
            <a:r>
              <a:rPr lang="en-US" sz="1800" dirty="0"/>
              <a:t> </a:t>
            </a:r>
            <a:r>
              <a:rPr lang="en-US" sz="1800" dirty="0" err="1"/>
              <a:t>gelir</a:t>
            </a:r>
            <a:r>
              <a:rPr lang="en-US" sz="1800" dirty="0"/>
              <a:t>.</a:t>
            </a:r>
          </a:p>
          <a:p>
            <a:pPr algn="just"/>
            <a:r>
              <a:rPr lang="en-US" sz="1800" dirty="0" smtClean="0"/>
              <a:t> Bu </a:t>
            </a:r>
            <a:r>
              <a:rPr lang="en-US" sz="1800" dirty="0" err="1"/>
              <a:t>özellik</a:t>
            </a:r>
            <a:r>
              <a:rPr lang="en-US" sz="1800" dirty="0"/>
              <a:t>,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modelin</a:t>
            </a:r>
            <a:r>
              <a:rPr lang="en-US" sz="1800" dirty="0"/>
              <a:t> </a:t>
            </a:r>
            <a:r>
              <a:rPr lang="en-US" sz="1800" dirty="0" err="1"/>
              <a:t>davranışını</a:t>
            </a:r>
            <a:r>
              <a:rPr lang="en-US" sz="1800" dirty="0"/>
              <a:t> </a:t>
            </a:r>
            <a:r>
              <a:rPr lang="en-US" sz="1800" dirty="0" err="1"/>
              <a:t>anlama</a:t>
            </a:r>
            <a:r>
              <a:rPr lang="en-US" sz="1800" dirty="0"/>
              <a:t>, </a:t>
            </a:r>
            <a:r>
              <a:rPr lang="en-US" sz="1800" dirty="0" err="1"/>
              <a:t>yorumlama</a:t>
            </a:r>
            <a:r>
              <a:rPr lang="en-US" sz="1800" dirty="0"/>
              <a:t> </a:t>
            </a:r>
            <a:r>
              <a:rPr lang="en-US" sz="1800" dirty="0" err="1"/>
              <a:t>veya</a:t>
            </a:r>
            <a:r>
              <a:rPr lang="en-US" sz="1800" dirty="0"/>
              <a:t> </a:t>
            </a:r>
            <a:r>
              <a:rPr lang="en-US" sz="1800" dirty="0" err="1"/>
              <a:t>açıklama</a:t>
            </a:r>
            <a:r>
              <a:rPr lang="en-US" sz="1800" dirty="0"/>
              <a:t> </a:t>
            </a:r>
            <a:r>
              <a:rPr lang="en-US" sz="1800" dirty="0" err="1"/>
              <a:t>yeteneğini</a:t>
            </a:r>
            <a:r>
              <a:rPr lang="en-US" sz="1800" dirty="0"/>
              <a:t> </a:t>
            </a:r>
            <a:r>
              <a:rPr lang="en-US" sz="1800" dirty="0" err="1"/>
              <a:t>güçlendirebilir</a:t>
            </a:r>
            <a:r>
              <a:rPr lang="en-US" sz="1800" dirty="0"/>
              <a:t>.</a:t>
            </a:r>
          </a:p>
          <a:p>
            <a:pPr algn="just"/>
            <a:r>
              <a:rPr lang="en-US" sz="1800" dirty="0" smtClean="0"/>
              <a:t> Her model </a:t>
            </a:r>
            <a:r>
              <a:rPr lang="en-US" sz="1800" dirty="0" err="1"/>
              <a:t>bu</a:t>
            </a:r>
            <a:r>
              <a:rPr lang="en-US" sz="1800" dirty="0"/>
              <a:t> </a:t>
            </a:r>
            <a:r>
              <a:rPr lang="en-US" sz="1800" dirty="0" err="1"/>
              <a:t>özelliği</a:t>
            </a:r>
            <a:r>
              <a:rPr lang="en-US" sz="1800" dirty="0"/>
              <a:t> </a:t>
            </a:r>
            <a:r>
              <a:rPr lang="en-US" sz="1800" dirty="0" err="1"/>
              <a:t>yerine</a:t>
            </a:r>
            <a:r>
              <a:rPr lang="en-US" sz="1800" dirty="0"/>
              <a:t> </a:t>
            </a:r>
            <a:r>
              <a:rPr lang="en-US" sz="1800" dirty="0" err="1"/>
              <a:t>getiremez</a:t>
            </a:r>
            <a:r>
              <a:rPr lang="en-US" sz="1800" dirty="0"/>
              <a:t>.</a:t>
            </a:r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Ayrıştırılabilirlik</a:t>
            </a:r>
            <a:r>
              <a:rPr lang="en-US" sz="1800" dirty="0"/>
              <a:t>, her </a:t>
            </a:r>
            <a:r>
              <a:rPr lang="en-US" sz="1800" dirty="0" err="1"/>
              <a:t>girdinin</a:t>
            </a:r>
            <a:r>
              <a:rPr lang="en-US" sz="1800" dirty="0"/>
              <a:t> </a:t>
            </a:r>
            <a:r>
              <a:rPr lang="en-US" sz="1800" dirty="0" err="1"/>
              <a:t>kolayca</a:t>
            </a:r>
            <a:r>
              <a:rPr lang="en-US" sz="1800" dirty="0"/>
              <a:t> </a:t>
            </a:r>
            <a:r>
              <a:rPr lang="en-US" sz="1800" dirty="0" err="1"/>
              <a:t>yorumlanabilir</a:t>
            </a:r>
            <a:r>
              <a:rPr lang="en-US" sz="1800" dirty="0"/>
              <a:t> </a:t>
            </a:r>
            <a:r>
              <a:rPr lang="en-US" sz="1800" dirty="0" err="1"/>
              <a:t>olmasını</a:t>
            </a:r>
            <a:r>
              <a:rPr lang="en-US" sz="1800" dirty="0"/>
              <a:t> </a:t>
            </a:r>
            <a:r>
              <a:rPr lang="en-US" sz="1800" dirty="0" err="1"/>
              <a:t>gerektirir</a:t>
            </a:r>
            <a:r>
              <a:rPr lang="en-US" sz="1800" dirty="0"/>
              <a:t>.</a:t>
            </a:r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Algoritmik</a:t>
            </a:r>
            <a:r>
              <a:rPr lang="en-US" sz="1800" dirty="0" smtClean="0"/>
              <a:t> </a:t>
            </a:r>
            <a:r>
              <a:rPr lang="en-US" sz="1800" dirty="0" err="1"/>
              <a:t>olarak</a:t>
            </a:r>
            <a:r>
              <a:rPr lang="en-US" sz="1800" dirty="0"/>
              <a:t> </a:t>
            </a:r>
            <a:r>
              <a:rPr lang="en-US" sz="1800" dirty="0" err="1"/>
              <a:t>şeffaf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modelin</a:t>
            </a:r>
            <a:r>
              <a:rPr lang="en-US" sz="1800" dirty="0"/>
              <a:t> </a:t>
            </a:r>
            <a:r>
              <a:rPr lang="en-US" sz="1800" dirty="0" err="1"/>
              <a:t>ayrıştırılabilir</a:t>
            </a:r>
            <a:r>
              <a:rPr lang="en-US" sz="1800" dirty="0"/>
              <a:t> </a:t>
            </a:r>
            <a:r>
              <a:rPr lang="en-US" sz="1800" dirty="0" err="1"/>
              <a:t>olması</a:t>
            </a:r>
            <a:r>
              <a:rPr lang="en-US" sz="1800" dirty="0"/>
              <a:t> </a:t>
            </a:r>
            <a:r>
              <a:rPr lang="en-US" sz="1800" dirty="0" err="1"/>
              <a:t>için</a:t>
            </a:r>
            <a:r>
              <a:rPr lang="en-US" sz="1800" dirty="0"/>
              <a:t> </a:t>
            </a:r>
            <a:r>
              <a:rPr lang="en-US" sz="1800" dirty="0" err="1"/>
              <a:t>eklenen</a:t>
            </a:r>
            <a:r>
              <a:rPr lang="en-US" sz="1800" dirty="0"/>
              <a:t> </a:t>
            </a:r>
            <a:r>
              <a:rPr lang="en-US" sz="1800" dirty="0" err="1"/>
              <a:t>kısıtlama</a:t>
            </a:r>
            <a:r>
              <a:rPr lang="en-US" sz="1800" dirty="0"/>
              <a:t>, </a:t>
            </a:r>
            <a:r>
              <a:rPr lang="en-US" sz="1800" dirty="0" err="1"/>
              <a:t>modelin</a:t>
            </a:r>
            <a:r>
              <a:rPr lang="en-US" sz="1800" dirty="0"/>
              <a:t> her </a:t>
            </a:r>
            <a:r>
              <a:rPr lang="en-US" sz="1800" dirty="0" err="1"/>
              <a:t>parçasının</a:t>
            </a:r>
            <a:r>
              <a:rPr lang="en-US" sz="1800" dirty="0"/>
              <a:t> </a:t>
            </a:r>
            <a:r>
              <a:rPr lang="en-US" sz="1800" dirty="0" err="1"/>
              <a:t>ek</a:t>
            </a:r>
            <a:r>
              <a:rPr lang="en-US" sz="1800" dirty="0"/>
              <a:t> </a:t>
            </a:r>
            <a:r>
              <a:rPr lang="en-US" sz="1800" dirty="0" err="1"/>
              <a:t>araçlara</a:t>
            </a:r>
            <a:r>
              <a:rPr lang="en-US" sz="1800" dirty="0"/>
              <a:t> </a:t>
            </a:r>
            <a:r>
              <a:rPr lang="en-US" sz="1800" dirty="0" err="1"/>
              <a:t>ihtiyaç</a:t>
            </a:r>
            <a:r>
              <a:rPr lang="en-US" sz="1800" dirty="0"/>
              <a:t> </a:t>
            </a:r>
            <a:r>
              <a:rPr lang="en-US" sz="1800" dirty="0" err="1"/>
              <a:t>duymadan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insan</a:t>
            </a:r>
            <a:r>
              <a:rPr lang="en-US" sz="1800" dirty="0"/>
              <a:t> </a:t>
            </a:r>
            <a:r>
              <a:rPr lang="en-US" sz="1800" dirty="0" err="1"/>
              <a:t>tarafından</a:t>
            </a:r>
            <a:r>
              <a:rPr lang="en-US" sz="1800" dirty="0"/>
              <a:t> </a:t>
            </a:r>
            <a:r>
              <a:rPr lang="en-US" sz="1800" dirty="0" err="1"/>
              <a:t>anlaşılabilir</a:t>
            </a:r>
            <a:r>
              <a:rPr lang="en-US" sz="1800" dirty="0"/>
              <a:t> </a:t>
            </a:r>
            <a:r>
              <a:rPr lang="en-US" sz="1800" dirty="0" err="1"/>
              <a:t>olması</a:t>
            </a:r>
            <a:r>
              <a:rPr lang="en-US" sz="1800" dirty="0"/>
              <a:t> </a:t>
            </a:r>
            <a:r>
              <a:rPr lang="en-US" sz="1800" dirty="0" err="1"/>
              <a:t>gerektiğidir</a:t>
            </a:r>
            <a:r>
              <a:rPr lang="en-US" sz="1800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604684" y="3968565"/>
            <a:ext cx="2790825" cy="160548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23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20488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>
            <a:normAutofit/>
          </a:bodyPr>
          <a:lstStyle/>
          <a:p>
            <a:r>
              <a:rPr lang="en-US" b="1" dirty="0" err="1"/>
              <a:t>Simule</a:t>
            </a:r>
            <a:r>
              <a:rPr lang="en-US" b="1" dirty="0"/>
              <a:t> </a:t>
            </a:r>
            <a:r>
              <a:rPr lang="en-US" b="1" dirty="0" err="1"/>
              <a:t>Edilebilir</a:t>
            </a:r>
            <a:r>
              <a:rPr lang="en-US" b="1" dirty="0"/>
              <a:t> </a:t>
            </a:r>
            <a:r>
              <a:rPr lang="en-US" b="1" dirty="0" err="1"/>
              <a:t>Şeffaflık</a:t>
            </a:r>
            <a:r>
              <a:rPr lang="en-US" b="1" dirty="0" smtClean="0"/>
              <a:t>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2"/>
            <a:ext cx="10869562" cy="2587198"/>
          </a:xfrm>
        </p:spPr>
        <p:txBody>
          <a:bodyPr>
            <a:normAutofit/>
          </a:bodyPr>
          <a:lstStyle/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Bir</a:t>
            </a:r>
            <a:r>
              <a:rPr lang="en-US" sz="1800" dirty="0" smtClean="0"/>
              <a:t> </a:t>
            </a:r>
            <a:r>
              <a:rPr lang="en-US" sz="1800" dirty="0" err="1"/>
              <a:t>modelin</a:t>
            </a:r>
            <a:r>
              <a:rPr lang="en-US" sz="1800" dirty="0"/>
              <a:t> tam </a:t>
            </a:r>
            <a:r>
              <a:rPr lang="en-US" sz="1800" dirty="0" err="1"/>
              <a:t>olarak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insan</a:t>
            </a:r>
            <a:r>
              <a:rPr lang="en-US" sz="1800" dirty="0"/>
              <a:t> </a:t>
            </a:r>
            <a:r>
              <a:rPr lang="en-US" sz="1800" dirty="0" err="1"/>
              <a:t>tarafından</a:t>
            </a:r>
            <a:r>
              <a:rPr lang="en-US" sz="1800" dirty="0"/>
              <a:t> </a:t>
            </a:r>
            <a:r>
              <a:rPr lang="en-US" sz="1800" dirty="0" err="1"/>
              <a:t>simüle</a:t>
            </a:r>
            <a:r>
              <a:rPr lang="en-US" sz="1800" dirty="0"/>
              <a:t> </a:t>
            </a:r>
            <a:r>
              <a:rPr lang="en-US" sz="1800" dirty="0" err="1"/>
              <a:t>edilebilme</a:t>
            </a:r>
            <a:r>
              <a:rPr lang="en-US" sz="1800" dirty="0"/>
              <a:t> </a:t>
            </a:r>
            <a:r>
              <a:rPr lang="en-US" sz="1800" dirty="0" err="1"/>
              <a:t>veya</a:t>
            </a:r>
            <a:r>
              <a:rPr lang="en-US" sz="1800" dirty="0"/>
              <a:t> </a:t>
            </a:r>
            <a:r>
              <a:rPr lang="en-US" sz="1800" dirty="0" err="1"/>
              <a:t>üzerinde</a:t>
            </a:r>
            <a:r>
              <a:rPr lang="en-US" sz="1800" dirty="0"/>
              <a:t> </a:t>
            </a:r>
            <a:r>
              <a:rPr lang="en-US" sz="1800" dirty="0" err="1"/>
              <a:t>düşünülebilme</a:t>
            </a:r>
            <a:r>
              <a:rPr lang="en-US" sz="1800" dirty="0"/>
              <a:t> </a:t>
            </a:r>
            <a:r>
              <a:rPr lang="en-US" sz="1800" dirty="0" err="1"/>
              <a:t>yeteneğidir</a:t>
            </a:r>
            <a:r>
              <a:rPr lang="en-US" sz="1800" dirty="0" smtClean="0"/>
              <a:t>.</a:t>
            </a:r>
          </a:p>
          <a:p>
            <a:pPr algn="just"/>
            <a:endParaRPr lang="en-US" sz="1800" dirty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Basit</a:t>
            </a:r>
            <a:r>
              <a:rPr lang="en-US" sz="1800" dirty="0" smtClean="0"/>
              <a:t> </a:t>
            </a:r>
            <a:r>
              <a:rPr lang="en-US" sz="1800" dirty="0" err="1"/>
              <a:t>ama</a:t>
            </a:r>
            <a:r>
              <a:rPr lang="en-US" sz="1800" dirty="0"/>
              <a:t> </a:t>
            </a:r>
            <a:r>
              <a:rPr lang="en-US" sz="1800" dirty="0" err="1"/>
              <a:t>kapsamlı</a:t>
            </a:r>
            <a:r>
              <a:rPr lang="en-US" sz="1800" dirty="0"/>
              <a:t> </a:t>
            </a:r>
            <a:r>
              <a:rPr lang="en-US" sz="1800" dirty="0" err="1"/>
              <a:t>kural</a:t>
            </a:r>
            <a:r>
              <a:rPr lang="en-US" sz="1800" dirty="0"/>
              <a:t> </a:t>
            </a:r>
            <a:r>
              <a:rPr lang="en-US" sz="1800" dirty="0" err="1"/>
              <a:t>tabanlı</a:t>
            </a:r>
            <a:r>
              <a:rPr lang="en-US" sz="1800" dirty="0"/>
              <a:t> </a:t>
            </a:r>
            <a:r>
              <a:rPr lang="en-US" sz="1800" dirty="0" err="1"/>
              <a:t>sistemler</a:t>
            </a:r>
            <a:r>
              <a:rPr lang="en-US" sz="1800" dirty="0"/>
              <a:t> </a:t>
            </a:r>
            <a:r>
              <a:rPr lang="en-US" sz="1800" dirty="0" err="1"/>
              <a:t>bu</a:t>
            </a:r>
            <a:r>
              <a:rPr lang="en-US" sz="1800" dirty="0"/>
              <a:t> </a:t>
            </a:r>
            <a:r>
              <a:rPr lang="en-US" sz="1800" dirty="0" err="1"/>
              <a:t>özelliğin</a:t>
            </a:r>
            <a:r>
              <a:rPr lang="en-US" sz="1800" dirty="0"/>
              <a:t> </a:t>
            </a:r>
            <a:r>
              <a:rPr lang="en-US" sz="1800" dirty="0" err="1"/>
              <a:t>dışında</a:t>
            </a:r>
            <a:r>
              <a:rPr lang="en-US" sz="1800" dirty="0"/>
              <a:t> </a:t>
            </a:r>
            <a:r>
              <a:rPr lang="en-US" sz="1800" dirty="0" err="1"/>
              <a:t>kalırken</a:t>
            </a:r>
            <a:r>
              <a:rPr lang="en-US" sz="1800" dirty="0"/>
              <a:t>, </a:t>
            </a:r>
            <a:r>
              <a:rPr lang="en-US" sz="1800" dirty="0" err="1"/>
              <a:t>tek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algılayıcı</a:t>
            </a:r>
            <a:r>
              <a:rPr lang="en-US" sz="1800" dirty="0"/>
              <a:t> </a:t>
            </a:r>
            <a:r>
              <a:rPr lang="en-US" sz="1800" dirty="0" err="1"/>
              <a:t>sinir</a:t>
            </a:r>
            <a:r>
              <a:rPr lang="en-US" sz="1800" dirty="0"/>
              <a:t> </a:t>
            </a:r>
            <a:r>
              <a:rPr lang="en-US" sz="1800" dirty="0" err="1"/>
              <a:t>ağı</a:t>
            </a:r>
            <a:r>
              <a:rPr lang="en-US" sz="1800" dirty="0"/>
              <a:t> </a:t>
            </a:r>
            <a:r>
              <a:rPr lang="en-US" sz="1800" dirty="0" err="1"/>
              <a:t>bunun</a:t>
            </a:r>
            <a:r>
              <a:rPr lang="en-US" sz="1800" dirty="0"/>
              <a:t> </a:t>
            </a:r>
            <a:r>
              <a:rPr lang="en-US" sz="1800" dirty="0" err="1"/>
              <a:t>içine</a:t>
            </a:r>
            <a:r>
              <a:rPr lang="en-US" sz="1800" dirty="0"/>
              <a:t> </a:t>
            </a:r>
            <a:r>
              <a:rPr lang="en-US" sz="1800" dirty="0" err="1"/>
              <a:t>girer</a:t>
            </a:r>
            <a:r>
              <a:rPr lang="en-US" sz="1800" dirty="0" smtClean="0"/>
              <a:t>.</a:t>
            </a:r>
          </a:p>
          <a:p>
            <a:pPr algn="just"/>
            <a:endParaRPr lang="en-US" sz="1800" dirty="0" smtClean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Ayrıştırılabilir</a:t>
            </a:r>
            <a:r>
              <a:rPr lang="en-US" sz="1800" dirty="0" smtClean="0"/>
              <a:t> </a:t>
            </a:r>
            <a:r>
              <a:rPr lang="en-US" sz="1800" dirty="0" err="1" smtClean="0"/>
              <a:t>bir</a:t>
            </a:r>
            <a:r>
              <a:rPr lang="en-US" sz="1800" dirty="0" smtClean="0"/>
              <a:t> </a:t>
            </a:r>
            <a:r>
              <a:rPr lang="en-US" sz="1800" dirty="0" err="1" smtClean="0"/>
              <a:t>modele</a:t>
            </a:r>
            <a:r>
              <a:rPr lang="en-US" sz="1800" dirty="0" smtClean="0"/>
              <a:t> </a:t>
            </a:r>
            <a:r>
              <a:rPr lang="en-US" sz="1800" dirty="0" err="1" smtClean="0"/>
              <a:t>simule</a:t>
            </a:r>
            <a:r>
              <a:rPr lang="en-US" sz="1800" dirty="0" smtClean="0"/>
              <a:t> </a:t>
            </a:r>
            <a:r>
              <a:rPr lang="en-US" sz="1800" dirty="0" err="1" smtClean="0"/>
              <a:t>edilebilme</a:t>
            </a:r>
            <a:r>
              <a:rPr lang="en-US" sz="1800" dirty="0" smtClean="0"/>
              <a:t> </a:t>
            </a:r>
            <a:r>
              <a:rPr lang="en-US" sz="1800" dirty="0" err="1" smtClean="0"/>
              <a:t>özelliği</a:t>
            </a:r>
            <a:r>
              <a:rPr lang="en-US" sz="1800" dirty="0" smtClean="0"/>
              <a:t> </a:t>
            </a:r>
            <a:r>
              <a:rPr lang="en-US" sz="1800" dirty="0" err="1" smtClean="0"/>
              <a:t>kazandırmak</a:t>
            </a:r>
            <a:r>
              <a:rPr lang="en-US" sz="1800" dirty="0" smtClean="0"/>
              <a:t>, </a:t>
            </a:r>
            <a:r>
              <a:rPr lang="en-US" sz="1800" dirty="0" err="1" smtClean="0"/>
              <a:t>ayrıştırılan</a:t>
            </a:r>
            <a:r>
              <a:rPr lang="en-US" sz="1800" dirty="0" smtClean="0"/>
              <a:t> </a:t>
            </a:r>
            <a:r>
              <a:rPr lang="en-US" sz="1800" dirty="0" err="1" smtClean="0"/>
              <a:t>parçaların</a:t>
            </a:r>
            <a:r>
              <a:rPr lang="en-US" sz="1800" dirty="0" smtClean="0"/>
              <a:t> </a:t>
            </a:r>
            <a:r>
              <a:rPr lang="en-US" sz="1800" dirty="0" err="1" smtClean="0"/>
              <a:t>yeterince</a:t>
            </a:r>
            <a:r>
              <a:rPr lang="en-US" sz="1800" dirty="0" smtClean="0"/>
              <a:t> </a:t>
            </a:r>
            <a:r>
              <a:rPr lang="en-US" sz="1800" dirty="0" err="1" smtClean="0"/>
              <a:t>bağımsız</a:t>
            </a:r>
            <a:r>
              <a:rPr lang="en-US" sz="1800" dirty="0" smtClean="0"/>
              <a:t> </a:t>
            </a:r>
            <a:r>
              <a:rPr lang="en-US" sz="1800" dirty="0" err="1" smtClean="0"/>
              <a:t>olmasını</a:t>
            </a:r>
            <a:r>
              <a:rPr lang="en-US" sz="1800" dirty="0" smtClean="0"/>
              <a:t> </a:t>
            </a:r>
            <a:r>
              <a:rPr lang="en-US" sz="1800" dirty="0" err="1" smtClean="0"/>
              <a:t>gerektirir</a:t>
            </a:r>
            <a:r>
              <a:rPr lang="en-US" sz="1800" dirty="0" smtClean="0"/>
              <a:t>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661219" y="4508882"/>
            <a:ext cx="2809297" cy="163887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24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63788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>
            <a:normAutofit/>
          </a:bodyPr>
          <a:lstStyle/>
          <a:p>
            <a:r>
              <a:rPr lang="en-US" b="1" dirty="0" err="1"/>
              <a:t>Şeffaf</a:t>
            </a:r>
            <a:r>
              <a:rPr lang="en-US" b="1" dirty="0"/>
              <a:t> </a:t>
            </a:r>
            <a:r>
              <a:rPr lang="en-US" b="1" dirty="0" err="1"/>
              <a:t>Makine</a:t>
            </a:r>
            <a:r>
              <a:rPr lang="en-US" b="1" dirty="0"/>
              <a:t> </a:t>
            </a:r>
            <a:r>
              <a:rPr lang="en-US" b="1" dirty="0" err="1"/>
              <a:t>Öğrenmesi</a:t>
            </a:r>
            <a:r>
              <a:rPr lang="en-US" b="1" dirty="0"/>
              <a:t> </a:t>
            </a:r>
            <a:r>
              <a:rPr lang="en-US" b="1" dirty="0" err="1" smtClean="0"/>
              <a:t>Modelleri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20" y="1504511"/>
            <a:ext cx="10869561" cy="3473889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1900" b="1" dirty="0"/>
              <a:t>Linear/Logistic regression</a:t>
            </a:r>
            <a:endParaRPr lang="en-US" sz="1900" dirty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İkili</a:t>
            </a:r>
            <a:r>
              <a:rPr lang="en-US" sz="1800" dirty="0" smtClean="0"/>
              <a:t> </a:t>
            </a:r>
            <a:r>
              <a:rPr lang="en-US" sz="1800" dirty="0"/>
              <a:t>(</a:t>
            </a:r>
            <a:r>
              <a:rPr lang="en-US" sz="1800" dirty="0" err="1"/>
              <a:t>ikili</a:t>
            </a:r>
            <a:r>
              <a:rPr lang="en-US" sz="1800" dirty="0"/>
              <a:t>) </a:t>
            </a:r>
            <a:r>
              <a:rPr lang="en-US" sz="1800" dirty="0" err="1"/>
              <a:t>olan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bağımlı</a:t>
            </a:r>
            <a:r>
              <a:rPr lang="en-US" sz="1800" dirty="0"/>
              <a:t> </a:t>
            </a:r>
            <a:r>
              <a:rPr lang="en-US" sz="1800" dirty="0" err="1"/>
              <a:t>değişkeni</a:t>
            </a:r>
            <a:r>
              <a:rPr lang="en-US" sz="1800" dirty="0"/>
              <a:t> (</a:t>
            </a:r>
            <a:r>
              <a:rPr lang="en-US" sz="1800" dirty="0" err="1"/>
              <a:t>kategori</a:t>
            </a:r>
            <a:r>
              <a:rPr lang="en-US" sz="1800" dirty="0"/>
              <a:t>) </a:t>
            </a:r>
            <a:r>
              <a:rPr lang="en-US" sz="1800" dirty="0" err="1"/>
              <a:t>tahmin</a:t>
            </a:r>
            <a:r>
              <a:rPr lang="en-US" sz="1800" dirty="0"/>
              <a:t> </a:t>
            </a:r>
            <a:r>
              <a:rPr lang="en-US" sz="1800" dirty="0" err="1"/>
              <a:t>etmeye</a:t>
            </a:r>
            <a:r>
              <a:rPr lang="en-US" sz="1800" dirty="0"/>
              <a:t> </a:t>
            </a:r>
            <a:r>
              <a:rPr lang="en-US" sz="1800" dirty="0" err="1"/>
              <a:t>yönelik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sınıflandırma</a:t>
            </a:r>
            <a:r>
              <a:rPr lang="en-US" sz="1800" dirty="0"/>
              <a:t> </a:t>
            </a:r>
            <a:r>
              <a:rPr lang="en-US" sz="1800" dirty="0" err="1" smtClean="0"/>
              <a:t>modelidir</a:t>
            </a:r>
            <a:r>
              <a:rPr lang="en-US" sz="1800" dirty="0" smtClean="0"/>
              <a:t>. </a:t>
            </a:r>
            <a:r>
              <a:rPr lang="en-US" sz="1800" dirty="0" err="1"/>
              <a:t>B</a:t>
            </a:r>
            <a:r>
              <a:rPr lang="en-US" sz="1800" dirty="0" err="1" smtClean="0"/>
              <a:t>ağımlı</a:t>
            </a:r>
            <a:r>
              <a:rPr lang="en-US" sz="1800" dirty="0" smtClean="0"/>
              <a:t> </a:t>
            </a:r>
            <a:r>
              <a:rPr lang="en-US" sz="1800" dirty="0" err="1"/>
              <a:t>değişken</a:t>
            </a:r>
            <a:r>
              <a:rPr lang="en-US" sz="1800" dirty="0"/>
              <a:t> </a:t>
            </a:r>
            <a:r>
              <a:rPr lang="en-US" sz="1800" dirty="0" err="1"/>
              <a:t>sürekli</a:t>
            </a:r>
            <a:r>
              <a:rPr lang="en-US" sz="1800" dirty="0"/>
              <a:t> </a:t>
            </a:r>
            <a:r>
              <a:rPr lang="en-US" sz="1800" dirty="0" err="1"/>
              <a:t>olduğunda</a:t>
            </a:r>
            <a:r>
              <a:rPr lang="en-US" sz="1800" dirty="0"/>
              <a:t>, </a:t>
            </a:r>
            <a:r>
              <a:rPr lang="en-US" sz="1800" dirty="0" err="1"/>
              <a:t>doğrusal</a:t>
            </a:r>
            <a:r>
              <a:rPr lang="en-US" sz="1800" dirty="0"/>
              <a:t> </a:t>
            </a:r>
            <a:r>
              <a:rPr lang="en-US" sz="1800" dirty="0" err="1"/>
              <a:t>regresyon</a:t>
            </a:r>
            <a:r>
              <a:rPr lang="en-US" sz="1800" dirty="0"/>
              <a:t> </a:t>
            </a:r>
            <a:r>
              <a:rPr lang="en-US" sz="1800" dirty="0" err="1"/>
              <a:t>onun</a:t>
            </a:r>
            <a:r>
              <a:rPr lang="en-US" sz="1800" dirty="0"/>
              <a:t> </a:t>
            </a:r>
            <a:r>
              <a:rPr lang="en-US" sz="1800" dirty="0" err="1"/>
              <a:t>eş</a:t>
            </a:r>
            <a:r>
              <a:rPr lang="en-US" sz="1800" dirty="0"/>
              <a:t> </a:t>
            </a:r>
            <a:r>
              <a:rPr lang="en-US" sz="1800" dirty="0" err="1"/>
              <a:t>anlamlısı</a:t>
            </a:r>
            <a:r>
              <a:rPr lang="en-US" sz="1800" dirty="0"/>
              <a:t> </a:t>
            </a:r>
            <a:r>
              <a:rPr lang="en-US" sz="1800" dirty="0" err="1"/>
              <a:t>olacaktır</a:t>
            </a:r>
            <a:r>
              <a:rPr lang="en-US" sz="1800" dirty="0" smtClean="0"/>
              <a:t>.</a:t>
            </a:r>
          </a:p>
          <a:p>
            <a:pPr algn="just"/>
            <a:endParaRPr lang="en-US" sz="1800" dirty="0"/>
          </a:p>
          <a:p>
            <a:pPr algn="just"/>
            <a:r>
              <a:rPr lang="en-US" sz="1800" dirty="0" smtClean="0"/>
              <a:t> Bu </a:t>
            </a:r>
            <a:r>
              <a:rPr lang="en-US" sz="1800" dirty="0"/>
              <a:t>model, </a:t>
            </a:r>
            <a:r>
              <a:rPr lang="en-US" sz="1800" dirty="0" err="1"/>
              <a:t>verilere</a:t>
            </a:r>
            <a:r>
              <a:rPr lang="en-US" sz="1800" dirty="0"/>
              <a:t> </a:t>
            </a:r>
            <a:r>
              <a:rPr lang="en-US" sz="1800" dirty="0" err="1"/>
              <a:t>esnek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uyum</a:t>
            </a:r>
            <a:r>
              <a:rPr lang="en-US" sz="1800" dirty="0"/>
              <a:t> </a:t>
            </a:r>
            <a:r>
              <a:rPr lang="en-US" sz="1800" dirty="0" err="1"/>
              <a:t>sağlar</a:t>
            </a:r>
            <a:r>
              <a:rPr lang="en-US" sz="1800" dirty="0" smtClean="0"/>
              <a:t>.</a:t>
            </a:r>
          </a:p>
          <a:p>
            <a:pPr algn="just"/>
            <a:endParaRPr lang="en-US" sz="1800" dirty="0"/>
          </a:p>
          <a:p>
            <a:pPr algn="just"/>
            <a:r>
              <a:rPr lang="en-US" sz="1800" dirty="0" smtClean="0"/>
              <a:t> Model </a:t>
            </a:r>
            <a:r>
              <a:rPr lang="en-US" sz="1800" dirty="0" err="1"/>
              <a:t>onu</a:t>
            </a:r>
            <a:r>
              <a:rPr lang="en-US" sz="1800" dirty="0"/>
              <a:t> </a:t>
            </a:r>
            <a:r>
              <a:rPr lang="en-US" sz="1800" dirty="0" err="1"/>
              <a:t>kimin</a:t>
            </a:r>
            <a:r>
              <a:rPr lang="en-US" sz="1800" dirty="0"/>
              <a:t> </a:t>
            </a:r>
            <a:r>
              <a:rPr lang="en-US" sz="1800" dirty="0" err="1"/>
              <a:t>yorumlayacağına</a:t>
            </a:r>
            <a:r>
              <a:rPr lang="en-US" sz="1800" dirty="0"/>
              <a:t> </a:t>
            </a:r>
            <a:r>
              <a:rPr lang="en-US" sz="1800" dirty="0" err="1"/>
              <a:t>bağlı</a:t>
            </a:r>
            <a:r>
              <a:rPr lang="en-US" sz="1800" dirty="0"/>
              <a:t> </a:t>
            </a:r>
            <a:r>
              <a:rPr lang="en-US" sz="1800" dirty="0" err="1"/>
              <a:t>olarak</a:t>
            </a:r>
            <a:r>
              <a:rPr lang="en-US" sz="1800" dirty="0"/>
              <a:t> her </a:t>
            </a:r>
            <a:r>
              <a:rPr lang="en-US" sz="1800" dirty="0" err="1"/>
              <a:t>iki</a:t>
            </a:r>
            <a:r>
              <a:rPr lang="en-US" sz="1800" dirty="0"/>
              <a:t> </a:t>
            </a:r>
            <a:r>
              <a:rPr lang="en-US" sz="1800" dirty="0" err="1"/>
              <a:t>kategoriye</a:t>
            </a:r>
            <a:r>
              <a:rPr lang="en-US" sz="1800" dirty="0"/>
              <a:t> de </a:t>
            </a:r>
            <a:r>
              <a:rPr lang="en-US" sz="1800" dirty="0" err="1"/>
              <a:t>girmektedir</a:t>
            </a:r>
            <a:r>
              <a:rPr lang="en-US" sz="1800" dirty="0"/>
              <a:t>. (POST-HOC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şeffaflık</a:t>
            </a:r>
            <a:r>
              <a:rPr lang="en-US" sz="1800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25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66936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b="1" dirty="0" err="1"/>
              <a:t>Şeffaf</a:t>
            </a:r>
            <a:r>
              <a:rPr lang="en-US" b="1" dirty="0"/>
              <a:t> </a:t>
            </a:r>
            <a:r>
              <a:rPr lang="en-US" b="1" dirty="0" err="1"/>
              <a:t>Makine</a:t>
            </a:r>
            <a:r>
              <a:rPr lang="en-US" b="1" dirty="0"/>
              <a:t> </a:t>
            </a:r>
            <a:r>
              <a:rPr lang="en-US" b="1" dirty="0" err="1"/>
              <a:t>Öğrenmesi</a:t>
            </a:r>
            <a:r>
              <a:rPr lang="en-US" b="1" dirty="0"/>
              <a:t> </a:t>
            </a:r>
            <a:r>
              <a:rPr lang="en-US" b="1" dirty="0" err="1"/>
              <a:t>Modelleri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2"/>
            <a:ext cx="10869562" cy="2171562"/>
          </a:xfrm>
        </p:spPr>
        <p:txBody>
          <a:bodyPr>
            <a:normAutofit/>
          </a:bodyPr>
          <a:lstStyle/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Lojistik</a:t>
            </a:r>
            <a:r>
              <a:rPr lang="en-US" sz="1800" dirty="0" smtClean="0"/>
              <a:t> </a:t>
            </a:r>
            <a:r>
              <a:rPr lang="en-US" sz="1800" dirty="0" err="1"/>
              <a:t>regresyon</a:t>
            </a:r>
            <a:r>
              <a:rPr lang="en-US" sz="1800" dirty="0"/>
              <a:t>, </a:t>
            </a:r>
            <a:r>
              <a:rPr lang="en-US" sz="1800" dirty="0" err="1"/>
              <a:t>denetimli</a:t>
            </a:r>
            <a:r>
              <a:rPr lang="en-US" sz="1800" dirty="0"/>
              <a:t> </a:t>
            </a:r>
            <a:r>
              <a:rPr lang="en-US" sz="1800" dirty="0" err="1"/>
              <a:t>öğrenmede</a:t>
            </a:r>
            <a:r>
              <a:rPr lang="en-US" sz="1800" dirty="0"/>
              <a:t> </a:t>
            </a:r>
            <a:r>
              <a:rPr lang="en-US" sz="1800" dirty="0" err="1"/>
              <a:t>en</a:t>
            </a:r>
            <a:r>
              <a:rPr lang="en-US" sz="1800" dirty="0"/>
              <a:t> </a:t>
            </a:r>
            <a:r>
              <a:rPr lang="en-US" sz="1800" dirty="0" err="1"/>
              <a:t>basit</a:t>
            </a:r>
            <a:r>
              <a:rPr lang="en-US" sz="1800" dirty="0"/>
              <a:t> </a:t>
            </a:r>
            <a:r>
              <a:rPr lang="en-US" sz="1800" dirty="0" err="1"/>
              <a:t>sınıflandırma</a:t>
            </a:r>
            <a:r>
              <a:rPr lang="en-US" sz="1800" dirty="0"/>
              <a:t> </a:t>
            </a:r>
            <a:r>
              <a:rPr lang="en-US" sz="1800" dirty="0" err="1"/>
              <a:t>modelleri</a:t>
            </a:r>
            <a:r>
              <a:rPr lang="en-US" sz="1800" dirty="0"/>
              <a:t> </a:t>
            </a:r>
            <a:r>
              <a:rPr lang="en-US" sz="1800" dirty="0" err="1"/>
              <a:t>arasında</a:t>
            </a:r>
            <a:r>
              <a:rPr lang="en-US" sz="1800" dirty="0"/>
              <a:t> </a:t>
            </a:r>
            <a:r>
              <a:rPr lang="en-US" sz="1800" dirty="0" err="1"/>
              <a:t>yer</a:t>
            </a:r>
            <a:r>
              <a:rPr lang="en-US" sz="1800" dirty="0"/>
              <a:t> </a:t>
            </a:r>
            <a:r>
              <a:rPr lang="en-US" sz="1800" dirty="0" err="1"/>
              <a:t>alsa</a:t>
            </a:r>
            <a:r>
              <a:rPr lang="en-US" sz="1800" dirty="0"/>
              <a:t> da </a:t>
            </a:r>
            <a:r>
              <a:rPr lang="en-US" sz="1800" dirty="0" err="1"/>
              <a:t>dikkat</a:t>
            </a:r>
            <a:r>
              <a:rPr lang="en-US" sz="1800" dirty="0"/>
              <a:t> </a:t>
            </a:r>
            <a:r>
              <a:rPr lang="en-US" sz="1800" dirty="0" err="1"/>
              <a:t>edilmesi</a:t>
            </a:r>
            <a:r>
              <a:rPr lang="en-US" sz="1800" dirty="0"/>
              <a:t> </a:t>
            </a:r>
            <a:r>
              <a:rPr lang="en-US" sz="1800" dirty="0" err="1"/>
              <a:t>gereken</a:t>
            </a:r>
            <a:r>
              <a:rPr lang="en-US" sz="1800" dirty="0"/>
              <a:t> </a:t>
            </a:r>
            <a:r>
              <a:rPr lang="en-US" sz="1800" dirty="0" err="1"/>
              <a:t>kavramlar</a:t>
            </a:r>
            <a:r>
              <a:rPr lang="en-US" sz="1800" dirty="0"/>
              <a:t> </a:t>
            </a:r>
            <a:r>
              <a:rPr lang="en-US" sz="1800" dirty="0" err="1"/>
              <a:t>vardır</a:t>
            </a:r>
            <a:r>
              <a:rPr lang="en-US" sz="1800" dirty="0"/>
              <a:t>.</a:t>
            </a:r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Ayrıştırılabilirliğin</a:t>
            </a:r>
            <a:r>
              <a:rPr lang="en-US" sz="1800" dirty="0" smtClean="0"/>
              <a:t>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simule</a:t>
            </a:r>
            <a:r>
              <a:rPr lang="en-US" sz="1800" dirty="0"/>
              <a:t> </a:t>
            </a:r>
            <a:r>
              <a:rPr lang="en-US" sz="1800" dirty="0" err="1"/>
              <a:t>edilebilirliğin</a:t>
            </a:r>
            <a:r>
              <a:rPr lang="en-US" sz="1800" dirty="0"/>
              <a:t> </a:t>
            </a:r>
            <a:r>
              <a:rPr lang="en-US" sz="1800" dirty="0" err="1"/>
              <a:t>sağlanması</a:t>
            </a:r>
            <a:r>
              <a:rPr lang="en-US" sz="1800" dirty="0"/>
              <a:t> </a:t>
            </a:r>
            <a:r>
              <a:rPr lang="en-US" sz="1800" dirty="0" err="1"/>
              <a:t>için</a:t>
            </a:r>
            <a:r>
              <a:rPr lang="en-US" sz="1800" dirty="0"/>
              <a:t> </a:t>
            </a:r>
            <a:r>
              <a:rPr lang="en-US" sz="1800" dirty="0" err="1"/>
              <a:t>lojistik</a:t>
            </a:r>
            <a:r>
              <a:rPr lang="en-US" sz="1800" dirty="0"/>
              <a:t> </a:t>
            </a:r>
            <a:r>
              <a:rPr lang="en-US" sz="1800" dirty="0" err="1"/>
              <a:t>veya</a:t>
            </a:r>
            <a:r>
              <a:rPr lang="en-US" sz="1800" dirty="0"/>
              <a:t> </a:t>
            </a:r>
            <a:r>
              <a:rPr lang="en-US" sz="1800" dirty="0" err="1"/>
              <a:t>doğrusal</a:t>
            </a:r>
            <a:r>
              <a:rPr lang="en-US" sz="1800" dirty="0"/>
              <a:t> </a:t>
            </a:r>
            <a:r>
              <a:rPr lang="en-US" sz="1800" dirty="0" err="1"/>
              <a:t>regresyon</a:t>
            </a:r>
            <a:r>
              <a:rPr lang="en-US" sz="1800" dirty="0"/>
              <a:t> </a:t>
            </a:r>
            <a:r>
              <a:rPr lang="en-US" sz="1800" dirty="0" err="1"/>
              <a:t>gibi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modelin</a:t>
            </a:r>
            <a:r>
              <a:rPr lang="en-US" sz="1800" dirty="0"/>
              <a:t> </a:t>
            </a:r>
            <a:r>
              <a:rPr lang="en-US" sz="1800" dirty="0" err="1"/>
              <a:t>boyutunun</a:t>
            </a:r>
            <a:r>
              <a:rPr lang="en-US" sz="1800" dirty="0"/>
              <a:t> </a:t>
            </a:r>
            <a:r>
              <a:rPr lang="en-US" sz="1800" dirty="0" err="1"/>
              <a:t>sınırlı</a:t>
            </a:r>
            <a:r>
              <a:rPr lang="en-US" sz="1800" dirty="0"/>
              <a:t> </a:t>
            </a:r>
            <a:r>
              <a:rPr lang="en-US" sz="1800" dirty="0" err="1"/>
              <a:t>olması</a:t>
            </a:r>
            <a:r>
              <a:rPr lang="en-US" sz="1800" dirty="0"/>
              <a:t>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kullanılan</a:t>
            </a:r>
            <a:r>
              <a:rPr lang="en-US" sz="1800" dirty="0"/>
              <a:t> </a:t>
            </a:r>
            <a:r>
              <a:rPr lang="en-US" sz="1800" dirty="0" err="1"/>
              <a:t>değişkenlerin</a:t>
            </a:r>
            <a:r>
              <a:rPr lang="en-US" sz="1800" dirty="0"/>
              <a:t> </a:t>
            </a:r>
            <a:r>
              <a:rPr lang="en-US" sz="1800" dirty="0" err="1"/>
              <a:t>kullanıcıları</a:t>
            </a:r>
            <a:r>
              <a:rPr lang="en-US" sz="1800" dirty="0"/>
              <a:t> </a:t>
            </a:r>
            <a:r>
              <a:rPr lang="en-US" sz="1800" dirty="0" err="1"/>
              <a:t>tarafından</a:t>
            </a:r>
            <a:r>
              <a:rPr lang="en-US" sz="1800" dirty="0"/>
              <a:t> </a:t>
            </a:r>
            <a:r>
              <a:rPr lang="en-US" sz="1800" dirty="0" err="1"/>
              <a:t>anlaşılabilir</a:t>
            </a:r>
            <a:r>
              <a:rPr lang="en-US" sz="1800" dirty="0"/>
              <a:t> </a:t>
            </a:r>
            <a:r>
              <a:rPr lang="en-US" sz="1800" dirty="0" err="1"/>
              <a:t>olması</a:t>
            </a:r>
            <a:r>
              <a:rPr lang="en-US" sz="1800" dirty="0"/>
              <a:t> </a:t>
            </a:r>
            <a:r>
              <a:rPr lang="en-US" sz="1800" dirty="0" err="1"/>
              <a:t>gerekir</a:t>
            </a:r>
            <a:r>
              <a:rPr lang="en-US" sz="1800" dirty="0"/>
              <a:t>.</a:t>
            </a:r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Modelin</a:t>
            </a:r>
            <a:r>
              <a:rPr lang="en-US" sz="1800" dirty="0" smtClean="0"/>
              <a:t> </a:t>
            </a:r>
            <a:r>
              <a:rPr lang="en-US" sz="1800" dirty="0" err="1"/>
              <a:t>girdileri</a:t>
            </a:r>
            <a:r>
              <a:rPr lang="en-US" sz="1800" dirty="0"/>
              <a:t>, </a:t>
            </a:r>
            <a:r>
              <a:rPr lang="en-US" sz="1800" dirty="0" err="1"/>
              <a:t>karmaşık</a:t>
            </a:r>
            <a:r>
              <a:rPr lang="en-US" sz="1800" dirty="0"/>
              <a:t> </a:t>
            </a:r>
            <a:r>
              <a:rPr lang="en-US" sz="1800" dirty="0" err="1"/>
              <a:t>veya</a:t>
            </a:r>
            <a:r>
              <a:rPr lang="en-US" sz="1800" dirty="0"/>
              <a:t> </a:t>
            </a:r>
            <a:r>
              <a:rPr lang="en-US" sz="1800" dirty="0" err="1"/>
              <a:t>anlaşılması</a:t>
            </a:r>
            <a:r>
              <a:rPr lang="en-US" sz="1800" dirty="0"/>
              <a:t> </a:t>
            </a:r>
            <a:r>
              <a:rPr lang="en-US" sz="1800" dirty="0" err="1"/>
              <a:t>zor</a:t>
            </a:r>
            <a:r>
              <a:rPr lang="en-US" sz="1800" dirty="0"/>
              <a:t>, </a:t>
            </a:r>
            <a:r>
              <a:rPr lang="en-US" sz="1800" dirty="0" err="1"/>
              <a:t>yüksek</a:t>
            </a:r>
            <a:r>
              <a:rPr lang="en-US" sz="1800" dirty="0"/>
              <a:t> </a:t>
            </a:r>
            <a:r>
              <a:rPr lang="en-US" sz="1800" dirty="0" err="1"/>
              <a:t>düzeyde</a:t>
            </a:r>
            <a:r>
              <a:rPr lang="en-US" sz="1800" dirty="0"/>
              <a:t> </a:t>
            </a:r>
            <a:r>
              <a:rPr lang="en-US" sz="1800" dirty="0" err="1"/>
              <a:t>tasarlanmış</a:t>
            </a:r>
            <a:r>
              <a:rPr lang="en-US" sz="1800" dirty="0"/>
              <a:t> </a:t>
            </a:r>
            <a:r>
              <a:rPr lang="en-US" sz="1800" dirty="0" err="1"/>
              <a:t>özellikler</a:t>
            </a:r>
            <a:r>
              <a:rPr lang="en-US" sz="1800" dirty="0"/>
              <a:t> </a:t>
            </a:r>
            <a:r>
              <a:rPr lang="en-US" sz="1800" dirty="0" err="1"/>
              <a:t>ise</a:t>
            </a:r>
            <a:r>
              <a:rPr lang="en-US" sz="1800" dirty="0"/>
              <a:t>, </a:t>
            </a:r>
            <a:r>
              <a:rPr lang="en-US" sz="1800" dirty="0" err="1"/>
              <a:t>eldeki</a:t>
            </a:r>
            <a:r>
              <a:rPr lang="en-US" sz="1800" dirty="0"/>
              <a:t> </a:t>
            </a:r>
            <a:r>
              <a:rPr lang="en-US" sz="1800" dirty="0" err="1"/>
              <a:t>modelin</a:t>
            </a:r>
            <a:r>
              <a:rPr lang="en-US" sz="1800" dirty="0"/>
              <a:t> </a:t>
            </a:r>
            <a:r>
              <a:rPr lang="en-US" sz="1800" dirty="0" err="1"/>
              <a:t>ayrıştırılabilmesini</a:t>
            </a:r>
            <a:r>
              <a:rPr lang="en-US" sz="1800" dirty="0"/>
              <a:t> </a:t>
            </a:r>
            <a:r>
              <a:rPr lang="en-US" sz="1800" dirty="0" err="1"/>
              <a:t>zorlaştırır</a:t>
            </a:r>
            <a:r>
              <a:rPr lang="en-US" sz="1800" dirty="0"/>
              <a:t>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604684" y="3676074"/>
            <a:ext cx="2049780" cy="185547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26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44706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b="1" dirty="0" err="1"/>
              <a:t>Şeffaf</a:t>
            </a:r>
            <a:r>
              <a:rPr lang="en-US" b="1" dirty="0"/>
              <a:t> </a:t>
            </a:r>
            <a:r>
              <a:rPr lang="en-US" b="1" dirty="0" err="1"/>
              <a:t>Makine</a:t>
            </a:r>
            <a:r>
              <a:rPr lang="en-US" b="1" dirty="0"/>
              <a:t> </a:t>
            </a:r>
            <a:r>
              <a:rPr lang="en-US" b="1" dirty="0" err="1"/>
              <a:t>Öğrenmesi</a:t>
            </a:r>
            <a:r>
              <a:rPr lang="en-US" b="1" dirty="0"/>
              <a:t> </a:t>
            </a:r>
            <a:r>
              <a:rPr lang="en-US" b="1" dirty="0" err="1"/>
              <a:t>Modelleri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 err="1"/>
              <a:t>Karar</a:t>
            </a:r>
            <a:r>
              <a:rPr lang="en-US" sz="1800" b="1" dirty="0"/>
              <a:t> </a:t>
            </a:r>
            <a:r>
              <a:rPr lang="en-US" sz="1800" b="1" dirty="0" err="1"/>
              <a:t>ağaçları</a:t>
            </a:r>
            <a:endParaRPr lang="en-US" sz="1800" dirty="0"/>
          </a:p>
          <a:p>
            <a:pPr algn="just">
              <a:buClr>
                <a:srgbClr val="C00000"/>
              </a:buClr>
              <a:buFont typeface="Arial" panose="020B0604020202020204" pitchFamily="34" charset="0"/>
              <a:buChar char="♦"/>
            </a:pPr>
            <a:r>
              <a:rPr lang="en-US" sz="1800" dirty="0" smtClean="0"/>
              <a:t> </a:t>
            </a:r>
            <a:r>
              <a:rPr lang="en-US" sz="1800" dirty="0" err="1" smtClean="0"/>
              <a:t>Şeffaflık</a:t>
            </a:r>
            <a:r>
              <a:rPr lang="en-US" sz="1800" dirty="0" smtClean="0"/>
              <a:t> </a:t>
            </a:r>
            <a:r>
              <a:rPr lang="en-US" sz="1800" dirty="0" err="1"/>
              <a:t>için</a:t>
            </a:r>
            <a:r>
              <a:rPr lang="en-US" sz="1800" dirty="0"/>
              <a:t> her </a:t>
            </a:r>
            <a:r>
              <a:rPr lang="en-US" sz="1800" dirty="0" err="1"/>
              <a:t>türlü</a:t>
            </a:r>
            <a:r>
              <a:rPr lang="en-US" sz="1800" dirty="0"/>
              <a:t> </a:t>
            </a:r>
            <a:r>
              <a:rPr lang="en-US" sz="1800" dirty="0" err="1"/>
              <a:t>kısıtlamayı</a:t>
            </a:r>
            <a:r>
              <a:rPr lang="en-US" sz="1800" dirty="0"/>
              <a:t> </a:t>
            </a:r>
            <a:r>
              <a:rPr lang="en-US" sz="1800" dirty="0" err="1"/>
              <a:t>kolaylıkla</a:t>
            </a:r>
            <a:r>
              <a:rPr lang="en-US" sz="1800" dirty="0"/>
              <a:t> </a:t>
            </a:r>
            <a:r>
              <a:rPr lang="en-US" sz="1800" dirty="0" err="1"/>
              <a:t>yerine</a:t>
            </a:r>
            <a:r>
              <a:rPr lang="en-US" sz="1800" dirty="0"/>
              <a:t> </a:t>
            </a:r>
            <a:r>
              <a:rPr lang="en-US" sz="1800" dirty="0" err="1"/>
              <a:t>getirebilecek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model </a:t>
            </a:r>
            <a:r>
              <a:rPr lang="en-US" sz="1800" dirty="0" err="1"/>
              <a:t>örneğidir</a:t>
            </a:r>
            <a:r>
              <a:rPr lang="en-US" sz="1800" dirty="0" smtClean="0"/>
              <a:t>.</a:t>
            </a:r>
          </a:p>
          <a:p>
            <a:pPr algn="just">
              <a:buClr>
                <a:srgbClr val="C00000"/>
              </a:buClr>
              <a:buFont typeface="Arial" panose="020B0604020202020204" pitchFamily="34" charset="0"/>
              <a:buChar char="♦"/>
            </a:pPr>
            <a:endParaRPr lang="en-US" sz="1800" dirty="0"/>
          </a:p>
          <a:p>
            <a:pPr algn="just">
              <a:buClr>
                <a:srgbClr val="C00000"/>
              </a:buClr>
              <a:buFont typeface="Arial" panose="020B0604020202020204" pitchFamily="34" charset="0"/>
              <a:buChar char="♦"/>
            </a:pPr>
            <a:r>
              <a:rPr lang="en-US" sz="1800" dirty="0" smtClean="0"/>
              <a:t> </a:t>
            </a:r>
            <a:r>
              <a:rPr lang="en-US" sz="1800" dirty="0" err="1" smtClean="0"/>
              <a:t>Karar</a:t>
            </a:r>
            <a:r>
              <a:rPr lang="en-US" sz="1800" dirty="0" smtClean="0"/>
              <a:t> </a:t>
            </a:r>
            <a:r>
              <a:rPr lang="en-US" sz="1800" dirty="0" err="1"/>
              <a:t>ağaçları</a:t>
            </a:r>
            <a:r>
              <a:rPr lang="en-US" sz="1800" dirty="0"/>
              <a:t>, </a:t>
            </a:r>
            <a:r>
              <a:rPr lang="en-US" sz="1800" dirty="0" err="1"/>
              <a:t>regresyon</a:t>
            </a:r>
            <a:r>
              <a:rPr lang="en-US" sz="1800" dirty="0"/>
              <a:t>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sınıflandırma</a:t>
            </a:r>
            <a:r>
              <a:rPr lang="en-US" sz="1800" dirty="0"/>
              <a:t> </a:t>
            </a:r>
            <a:r>
              <a:rPr lang="en-US" sz="1800" dirty="0" err="1"/>
              <a:t>problemlerini</a:t>
            </a:r>
            <a:r>
              <a:rPr lang="en-US" sz="1800" dirty="0"/>
              <a:t> </a:t>
            </a:r>
            <a:r>
              <a:rPr lang="en-US" sz="1800" dirty="0" err="1"/>
              <a:t>desteklemek</a:t>
            </a:r>
            <a:r>
              <a:rPr lang="en-US" sz="1800" dirty="0"/>
              <a:t> </a:t>
            </a:r>
            <a:r>
              <a:rPr lang="en-US" sz="1800" dirty="0" err="1"/>
              <a:t>amacıyla</a:t>
            </a:r>
            <a:r>
              <a:rPr lang="en-US" sz="1800" dirty="0"/>
              <a:t> </a:t>
            </a:r>
            <a:r>
              <a:rPr lang="en-US" sz="1800" dirty="0" err="1"/>
              <a:t>karar</a:t>
            </a:r>
            <a:r>
              <a:rPr lang="en-US" sz="1800" dirty="0"/>
              <a:t> </a:t>
            </a:r>
            <a:r>
              <a:rPr lang="en-US" sz="1800" dirty="0" err="1"/>
              <a:t>vermek</a:t>
            </a:r>
            <a:r>
              <a:rPr lang="en-US" sz="1800" dirty="0"/>
              <a:t> </a:t>
            </a:r>
            <a:r>
              <a:rPr lang="en-US" sz="1800" dirty="0" err="1"/>
              <a:t>için</a:t>
            </a:r>
            <a:r>
              <a:rPr lang="en-US" sz="1800" dirty="0"/>
              <a:t> </a:t>
            </a:r>
            <a:r>
              <a:rPr lang="en-US" sz="1800" dirty="0" err="1"/>
              <a:t>hiyerarşik</a:t>
            </a:r>
            <a:r>
              <a:rPr lang="en-US" sz="1800" dirty="0"/>
              <a:t> </a:t>
            </a:r>
            <a:r>
              <a:rPr lang="en-US" sz="1800" dirty="0" err="1"/>
              <a:t>yapılardır</a:t>
            </a:r>
            <a:r>
              <a:rPr lang="en-US" sz="1800" dirty="0" smtClean="0"/>
              <a:t>.</a:t>
            </a:r>
          </a:p>
          <a:p>
            <a:pPr algn="just">
              <a:buClr>
                <a:srgbClr val="C00000"/>
              </a:buClr>
              <a:buFont typeface="Arial" panose="020B0604020202020204" pitchFamily="34" charset="0"/>
              <a:buChar char="♦"/>
            </a:pPr>
            <a:endParaRPr lang="en-US" sz="1800" dirty="0"/>
          </a:p>
          <a:p>
            <a:pPr algn="just">
              <a:buClr>
                <a:srgbClr val="C00000"/>
              </a:buClr>
              <a:buFont typeface="Arial" panose="020B0604020202020204" pitchFamily="34" charset="0"/>
              <a:buChar char="♦"/>
            </a:pPr>
            <a:r>
              <a:rPr lang="en-US" sz="1800" dirty="0" smtClean="0"/>
              <a:t> </a:t>
            </a:r>
            <a:r>
              <a:rPr lang="en-US" sz="1800" dirty="0" err="1" smtClean="0"/>
              <a:t>En</a:t>
            </a:r>
            <a:r>
              <a:rPr lang="en-US" sz="1800" dirty="0" smtClean="0"/>
              <a:t> </a:t>
            </a:r>
            <a:r>
              <a:rPr lang="en-US" sz="1800" dirty="0" err="1"/>
              <a:t>basit</a:t>
            </a:r>
            <a:r>
              <a:rPr lang="en-US" sz="1800" dirty="0"/>
              <a:t> </a:t>
            </a:r>
            <a:r>
              <a:rPr lang="en-US" sz="1800" dirty="0" err="1"/>
              <a:t>haliyle</a:t>
            </a:r>
            <a:r>
              <a:rPr lang="en-US" sz="1800" dirty="0"/>
              <a:t>, </a:t>
            </a:r>
            <a:r>
              <a:rPr lang="en-US" sz="1800" dirty="0" err="1"/>
              <a:t>karar</a:t>
            </a:r>
            <a:r>
              <a:rPr lang="en-US" sz="1800" dirty="0"/>
              <a:t> </a:t>
            </a:r>
            <a:r>
              <a:rPr lang="en-US" sz="1800" dirty="0" err="1"/>
              <a:t>ağaçları</a:t>
            </a:r>
            <a:r>
              <a:rPr lang="en-US" sz="1800" dirty="0"/>
              <a:t> </a:t>
            </a:r>
            <a:r>
              <a:rPr lang="en-US" sz="1800" dirty="0" err="1"/>
              <a:t>simüle</a:t>
            </a:r>
            <a:r>
              <a:rPr lang="en-US" sz="1800" dirty="0"/>
              <a:t> </a:t>
            </a:r>
            <a:r>
              <a:rPr lang="en-US" sz="1800" dirty="0" err="1"/>
              <a:t>edilebilir</a:t>
            </a:r>
            <a:r>
              <a:rPr lang="en-US" sz="1800" dirty="0"/>
              <a:t> </a:t>
            </a:r>
            <a:r>
              <a:rPr lang="en-US" sz="1800" dirty="0" err="1"/>
              <a:t>modellerdir</a:t>
            </a:r>
            <a:r>
              <a:rPr lang="en-US" sz="1800" dirty="0" smtClean="0"/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27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01663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/>
              <a:t>Şeffaf</a:t>
            </a:r>
            <a:r>
              <a:rPr lang="en-US" dirty="0"/>
              <a:t> </a:t>
            </a:r>
            <a:r>
              <a:rPr lang="en-US" dirty="0" err="1"/>
              <a:t>Makine</a:t>
            </a:r>
            <a:r>
              <a:rPr lang="en-US" dirty="0"/>
              <a:t> </a:t>
            </a:r>
            <a:r>
              <a:rPr lang="en-US" dirty="0" err="1"/>
              <a:t>Öğrenmesi</a:t>
            </a:r>
            <a:r>
              <a:rPr lang="en-US" dirty="0"/>
              <a:t> </a:t>
            </a:r>
            <a:r>
              <a:rPr lang="en-US" dirty="0" err="1"/>
              <a:t>Modelleri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>
            <a:normAutofit/>
          </a:bodyPr>
          <a:lstStyle/>
          <a:p>
            <a:pPr algn="just">
              <a:buClr>
                <a:srgbClr val="C00000"/>
              </a:buClr>
              <a:buFont typeface="Arial" panose="020B0604020202020204" pitchFamily="34" charset="0"/>
              <a:buChar char="♦"/>
            </a:pPr>
            <a:r>
              <a:rPr lang="en-US" sz="1800" dirty="0" smtClean="0"/>
              <a:t> </a:t>
            </a:r>
            <a:r>
              <a:rPr lang="en-US" sz="1800" dirty="0" err="1" smtClean="0"/>
              <a:t>Ancak</a:t>
            </a:r>
            <a:r>
              <a:rPr lang="en-US" sz="1800" dirty="0"/>
              <a:t>, </a:t>
            </a:r>
            <a:r>
              <a:rPr lang="en-US" sz="1800" dirty="0" err="1"/>
              <a:t>özellikleri</a:t>
            </a:r>
            <a:r>
              <a:rPr lang="en-US" sz="1800" dirty="0"/>
              <a:t> </a:t>
            </a:r>
            <a:r>
              <a:rPr lang="en-US" sz="1800" dirty="0" err="1"/>
              <a:t>onları</a:t>
            </a:r>
            <a:r>
              <a:rPr lang="en-US" sz="1800" dirty="0"/>
              <a:t> </a:t>
            </a:r>
            <a:r>
              <a:rPr lang="en-US" sz="1800" dirty="0" err="1"/>
              <a:t>ayrıştırılabilir</a:t>
            </a:r>
            <a:r>
              <a:rPr lang="en-US" sz="1800" dirty="0"/>
              <a:t> </a:t>
            </a:r>
            <a:r>
              <a:rPr lang="en-US" sz="1800" dirty="0" err="1"/>
              <a:t>veya</a:t>
            </a:r>
            <a:r>
              <a:rPr lang="en-US" sz="1800" dirty="0"/>
              <a:t> </a:t>
            </a:r>
            <a:r>
              <a:rPr lang="en-US" sz="1800" dirty="0" err="1"/>
              <a:t>algoritmik</a:t>
            </a:r>
            <a:r>
              <a:rPr lang="en-US" sz="1800" dirty="0"/>
              <a:t> </a:t>
            </a:r>
            <a:r>
              <a:rPr lang="en-US" sz="1800" dirty="0" err="1"/>
              <a:t>olarak</a:t>
            </a:r>
            <a:r>
              <a:rPr lang="en-US" sz="1800" dirty="0"/>
              <a:t> </a:t>
            </a:r>
            <a:r>
              <a:rPr lang="en-US" sz="1800" dirty="0" err="1"/>
              <a:t>şeffaf</a:t>
            </a:r>
            <a:r>
              <a:rPr lang="en-US" sz="1800" dirty="0"/>
              <a:t> hale </a:t>
            </a:r>
            <a:r>
              <a:rPr lang="en-US" sz="1800" dirty="0" err="1"/>
              <a:t>getirebilir</a:t>
            </a:r>
            <a:r>
              <a:rPr lang="en-US" sz="1800" dirty="0"/>
              <a:t>.</a:t>
            </a:r>
          </a:p>
          <a:p>
            <a:pPr algn="just">
              <a:buClr>
                <a:srgbClr val="C00000"/>
              </a:buClr>
              <a:buFont typeface="Arial" panose="020B0604020202020204" pitchFamily="34" charset="0"/>
              <a:buChar char="♦"/>
            </a:pPr>
            <a:endParaRPr lang="en-US" sz="1800" dirty="0"/>
          </a:p>
          <a:p>
            <a:pPr algn="just">
              <a:buClr>
                <a:srgbClr val="C00000"/>
              </a:buClr>
              <a:buFont typeface="Arial" panose="020B0604020202020204" pitchFamily="34" charset="0"/>
              <a:buChar char="♦"/>
            </a:pPr>
            <a:r>
              <a:rPr lang="en-US" sz="1800" dirty="0" smtClean="0"/>
              <a:t> </a:t>
            </a:r>
            <a:r>
              <a:rPr lang="en-US" sz="1800" dirty="0" err="1" smtClean="0"/>
              <a:t>Karar</a:t>
            </a:r>
            <a:r>
              <a:rPr lang="en-US" sz="1800" dirty="0" smtClean="0"/>
              <a:t> </a:t>
            </a:r>
            <a:r>
              <a:rPr lang="en-US" sz="1800" dirty="0" err="1"/>
              <a:t>ağaçları</a:t>
            </a:r>
            <a:r>
              <a:rPr lang="en-US" sz="1800" dirty="0"/>
              <a:t> her zaman </a:t>
            </a:r>
            <a:r>
              <a:rPr lang="en-US" sz="1800" dirty="0" err="1"/>
              <a:t>şeffaf</a:t>
            </a:r>
            <a:r>
              <a:rPr lang="en-US" sz="1800" dirty="0"/>
              <a:t> </a:t>
            </a:r>
            <a:r>
              <a:rPr lang="en-US" sz="1800" dirty="0" err="1"/>
              <a:t>modellerin</a:t>
            </a:r>
            <a:r>
              <a:rPr lang="en-US" sz="1800" dirty="0"/>
              <a:t> </a:t>
            </a:r>
            <a:r>
              <a:rPr lang="en-US" sz="1800" dirty="0" err="1"/>
              <a:t>farklı</a:t>
            </a:r>
            <a:r>
              <a:rPr lang="en-US" sz="1800" dirty="0"/>
              <a:t> </a:t>
            </a:r>
            <a:r>
              <a:rPr lang="en-US" sz="1800" dirty="0" err="1"/>
              <a:t>kategorileri</a:t>
            </a:r>
            <a:r>
              <a:rPr lang="en-US" sz="1800" dirty="0"/>
              <a:t> </a:t>
            </a:r>
            <a:r>
              <a:rPr lang="en-US" sz="1800" dirty="0" err="1"/>
              <a:t>arasında</a:t>
            </a:r>
            <a:r>
              <a:rPr lang="en-US" sz="1800" dirty="0"/>
              <a:t> </a:t>
            </a:r>
            <a:r>
              <a:rPr lang="en-US" sz="1800" dirty="0" err="1"/>
              <a:t>kalmıştır</a:t>
            </a:r>
            <a:r>
              <a:rPr lang="en-US" sz="1800" dirty="0"/>
              <a:t>.</a:t>
            </a:r>
          </a:p>
          <a:p>
            <a:pPr algn="just">
              <a:buClr>
                <a:srgbClr val="C00000"/>
              </a:buClr>
              <a:buFont typeface="Arial" panose="020B0604020202020204" pitchFamily="34" charset="0"/>
              <a:buChar char="♦"/>
            </a:pPr>
            <a:endParaRPr lang="en-US" sz="1800" dirty="0" smtClean="0"/>
          </a:p>
          <a:p>
            <a:pPr algn="just">
              <a:buClr>
                <a:srgbClr val="C00000"/>
              </a:buClr>
              <a:buFont typeface="Arial" panose="020B0604020202020204" pitchFamily="34" charset="0"/>
              <a:buChar char="♦"/>
            </a:pPr>
            <a:r>
              <a:rPr lang="en-US" sz="1800" dirty="0" smtClean="0"/>
              <a:t> </a:t>
            </a:r>
            <a:r>
              <a:rPr lang="en-US" sz="1800" dirty="0" err="1" smtClean="0"/>
              <a:t>Şeffaf</a:t>
            </a:r>
            <a:r>
              <a:rPr lang="en-US" sz="1800" dirty="0" smtClean="0"/>
              <a:t> </a:t>
            </a:r>
            <a:r>
              <a:rPr lang="en-US" sz="1800" dirty="0" err="1"/>
              <a:t>modeller</a:t>
            </a:r>
            <a:r>
              <a:rPr lang="en-US" sz="1800" dirty="0"/>
              <a:t> </a:t>
            </a:r>
            <a:r>
              <a:rPr lang="en-US" sz="1800" dirty="0" err="1"/>
              <a:t>içerisinde</a:t>
            </a:r>
            <a:r>
              <a:rPr lang="en-US" sz="1800" dirty="0"/>
              <a:t> her </a:t>
            </a:r>
            <a:r>
              <a:rPr lang="en-US" sz="1800" dirty="0" err="1"/>
              <a:t>kategoriye</a:t>
            </a:r>
            <a:r>
              <a:rPr lang="en-US" sz="1800" dirty="0"/>
              <a:t> </a:t>
            </a:r>
            <a:r>
              <a:rPr lang="en-US" sz="1800" dirty="0" err="1"/>
              <a:t>uyum</a:t>
            </a:r>
            <a:r>
              <a:rPr lang="en-US" sz="1800" dirty="0"/>
              <a:t> </a:t>
            </a:r>
            <a:r>
              <a:rPr lang="en-US" sz="1800" dirty="0" err="1"/>
              <a:t>sağlayabilmesine</a:t>
            </a:r>
            <a:r>
              <a:rPr lang="en-US" sz="1800" dirty="0"/>
              <a:t> </a:t>
            </a:r>
            <a:r>
              <a:rPr lang="en-US" sz="1800" dirty="0" err="1"/>
              <a:t>rağmen</a:t>
            </a:r>
            <a:r>
              <a:rPr lang="en-US" sz="1800" dirty="0"/>
              <a:t> </a:t>
            </a:r>
            <a:r>
              <a:rPr lang="en-US" sz="1800" dirty="0" err="1"/>
              <a:t>sahip</a:t>
            </a:r>
            <a:r>
              <a:rPr lang="en-US" sz="1800" dirty="0"/>
              <a:t> </a:t>
            </a:r>
            <a:r>
              <a:rPr lang="en-US" sz="1800" dirty="0" err="1"/>
              <a:t>oldukları</a:t>
            </a:r>
            <a:r>
              <a:rPr lang="en-US" sz="1800" dirty="0"/>
              <a:t> </a:t>
            </a:r>
            <a:r>
              <a:rPr lang="en-US" sz="1800" dirty="0" err="1"/>
              <a:t>özellikleri</a:t>
            </a:r>
            <a:r>
              <a:rPr lang="en-US" sz="1800" dirty="0"/>
              <a:t> </a:t>
            </a:r>
            <a:r>
              <a:rPr lang="en-US" sz="1800" dirty="0" err="1"/>
              <a:t>onları</a:t>
            </a:r>
            <a:r>
              <a:rPr lang="en-US" sz="1800" dirty="0"/>
              <a:t> </a:t>
            </a:r>
            <a:r>
              <a:rPr lang="en-US" sz="1800" dirty="0" err="1"/>
              <a:t>algoritmik</a:t>
            </a:r>
            <a:r>
              <a:rPr lang="en-US" sz="1800" dirty="0"/>
              <a:t> </a:t>
            </a:r>
            <a:r>
              <a:rPr lang="en-US" sz="1800" dirty="0" err="1"/>
              <a:t>şeffaf</a:t>
            </a:r>
            <a:r>
              <a:rPr lang="en-US" sz="1800" dirty="0"/>
              <a:t> </a:t>
            </a:r>
            <a:r>
              <a:rPr lang="en-US" sz="1800" dirty="0" err="1"/>
              <a:t>modeller</a:t>
            </a:r>
            <a:r>
              <a:rPr lang="en-US" sz="1800" dirty="0"/>
              <a:t> </a:t>
            </a:r>
            <a:r>
              <a:rPr lang="en-US" sz="1800" dirty="0" err="1"/>
              <a:t>kategorisine</a:t>
            </a:r>
            <a:r>
              <a:rPr lang="en-US" sz="1800" dirty="0"/>
              <a:t> </a:t>
            </a:r>
            <a:r>
              <a:rPr lang="en-US" sz="1800" dirty="0" err="1"/>
              <a:t>sokabilmektedir</a:t>
            </a:r>
            <a:r>
              <a:rPr lang="en-US" sz="1800" dirty="0" smtClean="0"/>
              <a:t>.</a:t>
            </a:r>
          </a:p>
          <a:p>
            <a:pPr algn="just">
              <a:buClr>
                <a:srgbClr val="C00000"/>
              </a:buClr>
              <a:buFont typeface="Arial" panose="020B0604020202020204" pitchFamily="34" charset="0"/>
              <a:buChar char="♦"/>
            </a:pPr>
            <a:endParaRPr lang="en-US" sz="1800" dirty="0"/>
          </a:p>
          <a:p>
            <a:pPr algn="just">
              <a:buClr>
                <a:srgbClr val="C00000"/>
              </a:buClr>
              <a:buFont typeface="Arial" panose="020B0604020202020204" pitchFamily="34" charset="0"/>
              <a:buChar char="♦"/>
            </a:pPr>
            <a:r>
              <a:rPr lang="en-US" sz="1800" dirty="0" smtClean="0"/>
              <a:t> </a:t>
            </a:r>
            <a:r>
              <a:rPr lang="en-US" sz="1800" dirty="0" err="1" smtClean="0"/>
              <a:t>Karar</a:t>
            </a:r>
            <a:r>
              <a:rPr lang="en-US" sz="1800" dirty="0" smtClean="0"/>
              <a:t> </a:t>
            </a:r>
            <a:r>
              <a:rPr lang="en-US" sz="1800" dirty="0" err="1"/>
              <a:t>ağaçları</a:t>
            </a:r>
            <a:r>
              <a:rPr lang="en-US" sz="1800" dirty="0"/>
              <a:t>, </a:t>
            </a:r>
            <a:r>
              <a:rPr lang="en-US" sz="1800" dirty="0" err="1"/>
              <a:t>hazır</a:t>
            </a:r>
            <a:r>
              <a:rPr lang="en-US" sz="1800" dirty="0"/>
              <a:t> </a:t>
            </a:r>
            <a:r>
              <a:rPr lang="en-US" sz="1800" dirty="0" err="1"/>
              <a:t>şeffaflıkları</a:t>
            </a:r>
            <a:r>
              <a:rPr lang="en-US" sz="1800" dirty="0"/>
              <a:t> </a:t>
            </a:r>
            <a:r>
              <a:rPr lang="en-US" sz="1800" dirty="0" err="1"/>
              <a:t>nedeniyle</a:t>
            </a:r>
            <a:r>
              <a:rPr lang="en-US" sz="1800" dirty="0"/>
              <a:t> </a:t>
            </a:r>
            <a:r>
              <a:rPr lang="en-US" sz="1800" dirty="0" err="1"/>
              <a:t>uzun</a:t>
            </a:r>
            <a:r>
              <a:rPr lang="en-US" sz="1800" dirty="0"/>
              <a:t> </a:t>
            </a:r>
            <a:r>
              <a:rPr lang="en-US" sz="1800" dirty="0" err="1"/>
              <a:t>süredir</a:t>
            </a:r>
            <a:r>
              <a:rPr lang="en-US" sz="1800" dirty="0"/>
              <a:t> </a:t>
            </a:r>
            <a:r>
              <a:rPr lang="en-US" sz="1800" dirty="0" err="1"/>
              <a:t>karar</a:t>
            </a:r>
            <a:r>
              <a:rPr lang="en-US" sz="1800" dirty="0"/>
              <a:t> </a:t>
            </a:r>
            <a:r>
              <a:rPr lang="en-US" sz="1800" dirty="0" err="1"/>
              <a:t>destek</a:t>
            </a:r>
            <a:r>
              <a:rPr lang="en-US" sz="1800" dirty="0"/>
              <a:t> </a:t>
            </a:r>
            <a:r>
              <a:rPr lang="en-US" sz="1800" dirty="0" err="1"/>
              <a:t>bağlamlarında</a:t>
            </a:r>
            <a:r>
              <a:rPr lang="en-US" sz="1800" dirty="0"/>
              <a:t> </a:t>
            </a:r>
            <a:r>
              <a:rPr lang="en-US" sz="1800" dirty="0" err="1"/>
              <a:t>kullanılmaktadır</a:t>
            </a:r>
            <a:r>
              <a:rPr lang="en-US" sz="1800" dirty="0" smtClean="0"/>
              <a:t>.</a:t>
            </a:r>
          </a:p>
          <a:p>
            <a:pPr algn="just">
              <a:buClr>
                <a:srgbClr val="C00000"/>
              </a:buClr>
              <a:buFont typeface="Arial" panose="020B0604020202020204" pitchFamily="34" charset="0"/>
              <a:buChar char="♦"/>
            </a:pPr>
            <a:endParaRPr lang="en-US" sz="1800" dirty="0" smtClean="0"/>
          </a:p>
          <a:p>
            <a:pPr algn="just">
              <a:buClr>
                <a:srgbClr val="C00000"/>
              </a:buClr>
              <a:buFont typeface="Arial" panose="020B0604020202020204" pitchFamily="34" charset="0"/>
              <a:buChar char="♦"/>
            </a:pPr>
            <a:r>
              <a:rPr lang="en-US" sz="1800" dirty="0" smtClean="0"/>
              <a:t> Bu </a:t>
            </a:r>
            <a:r>
              <a:rPr lang="en-US" sz="1800" dirty="0" err="1"/>
              <a:t>modellerin</a:t>
            </a:r>
            <a:r>
              <a:rPr lang="en-US" sz="1800" dirty="0"/>
              <a:t> </a:t>
            </a:r>
            <a:r>
              <a:rPr lang="en-US" sz="1800" dirty="0" err="1"/>
              <a:t>pek</a:t>
            </a:r>
            <a:r>
              <a:rPr lang="en-US" sz="1800" dirty="0"/>
              <a:t> </a:t>
            </a:r>
            <a:r>
              <a:rPr lang="en-US" sz="1800" dirty="0" err="1"/>
              <a:t>çok</a:t>
            </a:r>
            <a:r>
              <a:rPr lang="en-US" sz="1800" dirty="0"/>
              <a:t> </a:t>
            </a:r>
            <a:r>
              <a:rPr lang="en-US" sz="1800" dirty="0" err="1"/>
              <a:t>uygulaması</a:t>
            </a:r>
            <a:r>
              <a:rPr lang="en-US" sz="1800" dirty="0"/>
              <a:t> </a:t>
            </a:r>
            <a:r>
              <a:rPr lang="en-US" sz="1800" dirty="0" err="1"/>
              <a:t>geniş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kullanım</a:t>
            </a:r>
            <a:r>
              <a:rPr lang="en-US" sz="1800" dirty="0"/>
              <a:t> </a:t>
            </a:r>
            <a:r>
              <a:rPr lang="en-US" sz="1800" dirty="0" err="1"/>
              <a:t>alanına</a:t>
            </a:r>
            <a:r>
              <a:rPr lang="en-US" sz="1800" dirty="0"/>
              <a:t> </a:t>
            </a:r>
            <a:r>
              <a:rPr lang="en-US" sz="1800" dirty="0" err="1"/>
              <a:t>sahiptir</a:t>
            </a:r>
            <a:r>
              <a:rPr lang="en-US" sz="1800" dirty="0"/>
              <a:t>. </a:t>
            </a:r>
          </a:p>
          <a:p>
            <a:pPr algn="just">
              <a:buClr>
                <a:srgbClr val="C00000"/>
              </a:buClr>
              <a:buFont typeface="Arial" panose="020B0604020202020204" pitchFamily="34" charset="0"/>
              <a:buChar char="♦"/>
            </a:pPr>
            <a:endParaRPr lang="en-US" sz="1800" dirty="0" smtClean="0"/>
          </a:p>
          <a:p>
            <a:pPr algn="just"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28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84566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/>
              <a:t>Şeffaf</a:t>
            </a:r>
            <a:r>
              <a:rPr lang="en-US" dirty="0"/>
              <a:t> </a:t>
            </a:r>
            <a:r>
              <a:rPr lang="en-US" dirty="0" err="1"/>
              <a:t>Makine</a:t>
            </a:r>
            <a:r>
              <a:rPr lang="en-US" dirty="0"/>
              <a:t> </a:t>
            </a:r>
            <a:r>
              <a:rPr lang="en-US" dirty="0" err="1"/>
              <a:t>Öğrenmesi</a:t>
            </a:r>
            <a:r>
              <a:rPr lang="en-US" dirty="0"/>
              <a:t> </a:t>
            </a:r>
            <a:r>
              <a:rPr lang="en-US" dirty="0" err="1"/>
              <a:t>Modelleri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/>
          <a:lstStyle/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Genelleme</a:t>
            </a:r>
            <a:r>
              <a:rPr lang="en-US" sz="1800" dirty="0" smtClean="0"/>
              <a:t> </a:t>
            </a:r>
            <a:r>
              <a:rPr lang="en-US" sz="1800" dirty="0" err="1"/>
              <a:t>özelliklerinin</a:t>
            </a:r>
            <a:r>
              <a:rPr lang="en-US" sz="1800" dirty="0"/>
              <a:t> </a:t>
            </a:r>
            <a:r>
              <a:rPr lang="en-US" sz="1800" dirty="0" err="1"/>
              <a:t>zayıf</a:t>
            </a:r>
            <a:r>
              <a:rPr lang="en-US" sz="1800" dirty="0"/>
              <a:t> </a:t>
            </a:r>
            <a:r>
              <a:rPr lang="en-US" sz="1800" dirty="0" err="1"/>
              <a:t>olması</a:t>
            </a:r>
            <a:r>
              <a:rPr lang="en-US" sz="1800" dirty="0"/>
              <a:t>, </a:t>
            </a:r>
            <a:r>
              <a:rPr lang="en-US" sz="1800" dirty="0" err="1"/>
              <a:t>öngörü</a:t>
            </a:r>
            <a:r>
              <a:rPr lang="en-US" sz="1800" dirty="0"/>
              <a:t> </a:t>
            </a:r>
            <a:r>
              <a:rPr lang="en-US" sz="1800" dirty="0" err="1"/>
              <a:t>gerektiren</a:t>
            </a:r>
            <a:r>
              <a:rPr lang="en-US" sz="1800" dirty="0"/>
              <a:t> </a:t>
            </a:r>
            <a:r>
              <a:rPr lang="en-US" sz="1800" dirty="0" err="1"/>
              <a:t>uygulamalarda</a:t>
            </a:r>
            <a:r>
              <a:rPr lang="en-US" sz="1800" dirty="0"/>
              <a:t> </a:t>
            </a:r>
            <a:r>
              <a:rPr lang="en-US" sz="1800" dirty="0" err="1"/>
              <a:t>kullanılabilirliğini</a:t>
            </a:r>
            <a:r>
              <a:rPr lang="en-US" sz="1800" dirty="0"/>
              <a:t> </a:t>
            </a:r>
            <a:r>
              <a:rPr lang="en-US" sz="1800" dirty="0" err="1"/>
              <a:t>azaltmaktadır</a:t>
            </a:r>
            <a:r>
              <a:rPr lang="en-US" sz="1800" dirty="0"/>
              <a:t>.</a:t>
            </a:r>
          </a:p>
          <a:p>
            <a:pPr algn="just"/>
            <a:endParaRPr lang="en-US" sz="1800" dirty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Ağaç</a:t>
            </a:r>
            <a:r>
              <a:rPr lang="en-US" sz="1800" dirty="0" smtClean="0"/>
              <a:t> </a:t>
            </a:r>
            <a:r>
              <a:rPr lang="en-US" sz="1800" dirty="0" err="1"/>
              <a:t>toplulukları</a:t>
            </a:r>
            <a:r>
              <a:rPr lang="en-US" sz="1800" dirty="0"/>
              <a:t>, alt </a:t>
            </a:r>
            <a:r>
              <a:rPr lang="en-US" sz="1800" dirty="0" err="1"/>
              <a:t>dallarındaki</a:t>
            </a:r>
            <a:r>
              <a:rPr lang="en-US" sz="1800" dirty="0"/>
              <a:t> </a:t>
            </a:r>
            <a:r>
              <a:rPr lang="en-US" sz="1800" dirty="0" err="1"/>
              <a:t>farklı</a:t>
            </a:r>
            <a:r>
              <a:rPr lang="en-US" sz="1800" dirty="0"/>
              <a:t> </a:t>
            </a:r>
            <a:r>
              <a:rPr lang="en-US" sz="1800" dirty="0" err="1"/>
              <a:t>ağaçların</a:t>
            </a:r>
            <a:r>
              <a:rPr lang="en-US" sz="1800" dirty="0"/>
              <a:t> </a:t>
            </a:r>
            <a:r>
              <a:rPr lang="en-US" sz="1800" dirty="0" err="1"/>
              <a:t>elde</a:t>
            </a:r>
            <a:r>
              <a:rPr lang="en-US" sz="1800" dirty="0"/>
              <a:t> </a:t>
            </a:r>
            <a:r>
              <a:rPr lang="en-US" sz="1800" dirty="0" err="1"/>
              <a:t>ettikleri</a:t>
            </a:r>
            <a:r>
              <a:rPr lang="en-US" sz="1800" dirty="0"/>
              <a:t> </a:t>
            </a:r>
            <a:r>
              <a:rPr lang="en-US" sz="1800" dirty="0" err="1"/>
              <a:t>tahminleri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araya</a:t>
            </a:r>
            <a:r>
              <a:rPr lang="en-US" sz="1800" dirty="0"/>
              <a:t> </a:t>
            </a:r>
            <a:r>
              <a:rPr lang="en-US" sz="1800" dirty="0" err="1"/>
              <a:t>getirerek</a:t>
            </a:r>
            <a:r>
              <a:rPr lang="en-US" sz="1800" dirty="0"/>
              <a:t> </a:t>
            </a:r>
            <a:r>
              <a:rPr lang="en-US" sz="1800" dirty="0" err="1"/>
              <a:t>düşük</a:t>
            </a:r>
            <a:r>
              <a:rPr lang="en-US" sz="1800" dirty="0"/>
              <a:t> </a:t>
            </a:r>
            <a:r>
              <a:rPr lang="en-US" sz="1800" dirty="0" err="1"/>
              <a:t>performans</a:t>
            </a:r>
            <a:r>
              <a:rPr lang="en-US" sz="1800" dirty="0"/>
              <a:t> </a:t>
            </a:r>
            <a:r>
              <a:rPr lang="en-US" sz="1800" dirty="0" err="1"/>
              <a:t>sorununun</a:t>
            </a:r>
            <a:r>
              <a:rPr lang="en-US" sz="1800" dirty="0"/>
              <a:t> </a:t>
            </a:r>
            <a:r>
              <a:rPr lang="en-US" sz="1800" dirty="0" err="1"/>
              <a:t>önüne</a:t>
            </a:r>
            <a:r>
              <a:rPr lang="en-US" sz="1800" dirty="0"/>
              <a:t> </a:t>
            </a:r>
            <a:r>
              <a:rPr lang="en-US" sz="1800" dirty="0" err="1"/>
              <a:t>geçmeyi</a:t>
            </a:r>
            <a:r>
              <a:rPr lang="en-US" sz="1800" dirty="0"/>
              <a:t> </a:t>
            </a:r>
            <a:r>
              <a:rPr lang="en-US" sz="1800" dirty="0" err="1"/>
              <a:t>hedefler</a:t>
            </a:r>
            <a:r>
              <a:rPr lang="en-US" sz="1800" dirty="0"/>
              <a:t>.</a:t>
            </a:r>
          </a:p>
          <a:p>
            <a:pPr algn="just"/>
            <a:endParaRPr lang="en-US" sz="1800" dirty="0" smtClean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Ancak</a:t>
            </a:r>
            <a:r>
              <a:rPr lang="en-US" sz="1800" dirty="0" smtClean="0"/>
              <a:t> </a:t>
            </a:r>
            <a:r>
              <a:rPr lang="en-US" sz="1800" dirty="0" err="1"/>
              <a:t>bu</a:t>
            </a:r>
            <a:r>
              <a:rPr lang="en-US" sz="1800" dirty="0"/>
              <a:t> durum </a:t>
            </a:r>
            <a:r>
              <a:rPr lang="en-US" sz="1800" dirty="0" err="1"/>
              <a:t>karar</a:t>
            </a:r>
            <a:r>
              <a:rPr lang="en-US" sz="1800" dirty="0"/>
              <a:t> </a:t>
            </a:r>
            <a:r>
              <a:rPr lang="en-US" sz="1800" dirty="0" err="1"/>
              <a:t>ağaçlarının</a:t>
            </a:r>
            <a:r>
              <a:rPr lang="en-US" sz="1800" dirty="0"/>
              <a:t> </a:t>
            </a:r>
            <a:r>
              <a:rPr lang="en-US" sz="1800" dirty="0" err="1"/>
              <a:t>şeffaflığını</a:t>
            </a:r>
            <a:r>
              <a:rPr lang="en-US" sz="1800" dirty="0"/>
              <a:t> </a:t>
            </a:r>
            <a:r>
              <a:rPr lang="en-US" sz="1800" dirty="0" err="1"/>
              <a:t>kaybetmesine</a:t>
            </a:r>
            <a:r>
              <a:rPr lang="en-US" sz="1800" dirty="0"/>
              <a:t> </a:t>
            </a:r>
            <a:r>
              <a:rPr lang="en-US" sz="1800" dirty="0" err="1"/>
              <a:t>yol</a:t>
            </a:r>
            <a:r>
              <a:rPr lang="en-US" sz="1800" dirty="0"/>
              <a:t> </a:t>
            </a:r>
            <a:r>
              <a:rPr lang="en-US" sz="1800" dirty="0" err="1"/>
              <a:t>açar</a:t>
            </a:r>
            <a:r>
              <a:rPr lang="en-US" sz="1800" dirty="0"/>
              <a:t>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bu</a:t>
            </a:r>
            <a:r>
              <a:rPr lang="en-US" sz="1800" dirty="0"/>
              <a:t> da POST-HOC </a:t>
            </a:r>
            <a:r>
              <a:rPr lang="en-US" sz="1800" dirty="0" err="1"/>
              <a:t>analizi</a:t>
            </a:r>
            <a:r>
              <a:rPr lang="en-US" sz="1800" dirty="0"/>
              <a:t> </a:t>
            </a:r>
            <a:r>
              <a:rPr lang="en-US" sz="1800" dirty="0" err="1"/>
              <a:t>daha</a:t>
            </a:r>
            <a:r>
              <a:rPr lang="en-US" sz="1800" dirty="0"/>
              <a:t> </a:t>
            </a:r>
            <a:r>
              <a:rPr lang="en-US" sz="1800" dirty="0" err="1"/>
              <a:t>avantajlı</a:t>
            </a:r>
            <a:r>
              <a:rPr lang="en-US" sz="1800" dirty="0"/>
              <a:t> hale </a:t>
            </a:r>
            <a:r>
              <a:rPr lang="en-US" sz="1800" dirty="0" err="1"/>
              <a:t>getirir</a:t>
            </a:r>
            <a:r>
              <a:rPr lang="en-US" sz="1800" dirty="0"/>
              <a:t>. 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604684" y="4262008"/>
            <a:ext cx="2124075" cy="20955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29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42953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b="1" dirty="0" err="1" smtClean="0">
                <a:latin typeface="+mj-lt"/>
              </a:rPr>
              <a:t>İçİndekİler</a:t>
            </a:r>
            <a:endParaRPr lang="tr-TR" b="1" dirty="0">
              <a:latin typeface="+mj-lt"/>
            </a:endParaRP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2197057"/>
          </a:xfrm>
        </p:spPr>
        <p:txBody>
          <a:bodyPr>
            <a:normAutofit/>
          </a:bodyPr>
          <a:lstStyle/>
          <a:p>
            <a:pPr lvl="4">
              <a:buFont typeface="Wingdings" panose="05000000000000000000" pitchFamily="2" charset="2"/>
              <a:buChar char="v"/>
            </a:pPr>
            <a:r>
              <a:rPr lang="en-US" b="1" dirty="0" smtClean="0">
                <a:solidFill>
                  <a:schemeClr val="accent2"/>
                </a:solidFill>
              </a:rPr>
              <a:t> </a:t>
            </a:r>
            <a:r>
              <a:rPr lang="en-US" sz="1600" dirty="0" err="1">
                <a:solidFill>
                  <a:schemeClr val="accent2"/>
                </a:solidFill>
              </a:rPr>
              <a:t>Şeffaf</a:t>
            </a:r>
            <a:r>
              <a:rPr lang="en-US" sz="1600" dirty="0">
                <a:solidFill>
                  <a:schemeClr val="accent2"/>
                </a:solidFill>
              </a:rPr>
              <a:t> </a:t>
            </a:r>
            <a:r>
              <a:rPr lang="en-US" sz="1600" dirty="0" err="1">
                <a:solidFill>
                  <a:schemeClr val="accent2"/>
                </a:solidFill>
              </a:rPr>
              <a:t>Makine</a:t>
            </a:r>
            <a:r>
              <a:rPr lang="en-US" sz="1600" dirty="0">
                <a:solidFill>
                  <a:schemeClr val="accent2"/>
                </a:solidFill>
              </a:rPr>
              <a:t> </a:t>
            </a:r>
            <a:r>
              <a:rPr lang="en-US" sz="1600" dirty="0" err="1">
                <a:solidFill>
                  <a:schemeClr val="accent2"/>
                </a:solidFill>
              </a:rPr>
              <a:t>Öğrenmesi</a:t>
            </a:r>
            <a:r>
              <a:rPr lang="en-US" sz="1600" dirty="0">
                <a:solidFill>
                  <a:schemeClr val="accent2"/>
                </a:solidFill>
              </a:rPr>
              <a:t> </a:t>
            </a:r>
            <a:r>
              <a:rPr lang="en-US" sz="1600" dirty="0" err="1">
                <a:solidFill>
                  <a:schemeClr val="accent2"/>
                </a:solidFill>
              </a:rPr>
              <a:t>Modelleri</a:t>
            </a:r>
            <a:r>
              <a:rPr lang="en-US" sz="1600" dirty="0">
                <a:solidFill>
                  <a:schemeClr val="accent2"/>
                </a:solidFill>
              </a:rPr>
              <a:t> </a:t>
            </a:r>
            <a:r>
              <a:rPr lang="en-US" sz="1700" dirty="0" smtClean="0">
                <a:solidFill>
                  <a:schemeClr val="accent2"/>
                </a:solidFill>
              </a:rPr>
              <a:t>………….……………………………………………….</a:t>
            </a:r>
            <a:r>
              <a:rPr lang="en-US" sz="1700" dirty="0">
                <a:solidFill>
                  <a:schemeClr val="accent2"/>
                </a:solidFill>
              </a:rPr>
              <a:t>	</a:t>
            </a:r>
            <a:r>
              <a:rPr lang="en-US" sz="1700" dirty="0" smtClean="0">
                <a:solidFill>
                  <a:schemeClr val="accent2"/>
                </a:solidFill>
              </a:rPr>
              <a:t>25</a:t>
            </a:r>
            <a:endParaRPr lang="en-US" sz="1700" dirty="0">
              <a:solidFill>
                <a:schemeClr val="accent2"/>
              </a:solidFill>
            </a:endParaRPr>
          </a:p>
          <a:p>
            <a:pPr lvl="2">
              <a:buFont typeface="Wingdings" panose="05000000000000000000" pitchFamily="2" charset="2"/>
              <a:buChar char="v"/>
            </a:pPr>
            <a:r>
              <a:rPr lang="en-US" b="1" noProof="1" smtClean="0">
                <a:solidFill>
                  <a:schemeClr val="accent2"/>
                </a:solidFill>
              </a:rPr>
              <a:t> </a:t>
            </a:r>
            <a:r>
              <a:rPr lang="en-US" noProof="1">
                <a:solidFill>
                  <a:schemeClr val="accent2"/>
                </a:solidFill>
              </a:rPr>
              <a:t>POST-HOC Analizi</a:t>
            </a:r>
            <a:r>
              <a:rPr lang="en-US" sz="1700" noProof="1">
                <a:solidFill>
                  <a:schemeClr val="accent2"/>
                </a:solidFill>
              </a:rPr>
              <a:t> </a:t>
            </a:r>
            <a:r>
              <a:rPr lang="en-US" sz="1700" dirty="0" smtClean="0">
                <a:solidFill>
                  <a:schemeClr val="accent2"/>
                </a:solidFill>
              </a:rPr>
              <a:t>………….………………………………................................................</a:t>
            </a:r>
            <a:r>
              <a:rPr lang="en-US" sz="1700" dirty="0">
                <a:solidFill>
                  <a:schemeClr val="accent2"/>
                </a:solidFill>
              </a:rPr>
              <a:t>	</a:t>
            </a:r>
            <a:r>
              <a:rPr lang="en-US" sz="1700" dirty="0" smtClean="0">
                <a:solidFill>
                  <a:schemeClr val="accent2"/>
                </a:solidFill>
              </a:rPr>
              <a:t>40</a:t>
            </a:r>
            <a:endParaRPr lang="en-US" sz="1700" dirty="0">
              <a:solidFill>
                <a:schemeClr val="accent2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b="1" dirty="0" err="1">
                <a:solidFill>
                  <a:schemeClr val="accent2"/>
                </a:solidFill>
              </a:rPr>
              <a:t>Açıklanabilir</a:t>
            </a:r>
            <a:r>
              <a:rPr lang="en-US" b="1" dirty="0">
                <a:solidFill>
                  <a:schemeClr val="accent2"/>
                </a:solidFill>
              </a:rPr>
              <a:t> </a:t>
            </a:r>
            <a:r>
              <a:rPr lang="en-US" b="1" dirty="0" err="1">
                <a:solidFill>
                  <a:schemeClr val="accent2"/>
                </a:solidFill>
              </a:rPr>
              <a:t>Yapay</a:t>
            </a:r>
            <a:r>
              <a:rPr lang="en-US" b="1" dirty="0">
                <a:solidFill>
                  <a:schemeClr val="accent2"/>
                </a:solidFill>
              </a:rPr>
              <a:t> </a:t>
            </a:r>
            <a:r>
              <a:rPr lang="en-US" b="1" dirty="0" err="1">
                <a:solidFill>
                  <a:schemeClr val="accent2"/>
                </a:solidFill>
              </a:rPr>
              <a:t>Zeka’nın</a:t>
            </a:r>
            <a:r>
              <a:rPr lang="en-US" b="1" dirty="0">
                <a:solidFill>
                  <a:schemeClr val="accent2"/>
                </a:solidFill>
              </a:rPr>
              <a:t> </a:t>
            </a:r>
            <a:r>
              <a:rPr lang="en-US" b="1" dirty="0" err="1" smtClean="0">
                <a:solidFill>
                  <a:schemeClr val="accent2"/>
                </a:solidFill>
              </a:rPr>
              <a:t>Karşılaştığı</a:t>
            </a:r>
            <a:r>
              <a:rPr lang="en-US" b="1" dirty="0" smtClean="0">
                <a:solidFill>
                  <a:schemeClr val="accent2"/>
                </a:solidFill>
              </a:rPr>
              <a:t> </a:t>
            </a:r>
            <a:r>
              <a:rPr lang="en-US" b="1" dirty="0" err="1">
                <a:solidFill>
                  <a:schemeClr val="accent2"/>
                </a:solidFill>
              </a:rPr>
              <a:t>Kriter</a:t>
            </a:r>
            <a:r>
              <a:rPr lang="en-US" b="1" dirty="0">
                <a:solidFill>
                  <a:schemeClr val="accent2"/>
                </a:solidFill>
              </a:rPr>
              <a:t> </a:t>
            </a:r>
            <a:r>
              <a:rPr lang="en-US" b="1" dirty="0" err="1">
                <a:solidFill>
                  <a:schemeClr val="accent2"/>
                </a:solidFill>
              </a:rPr>
              <a:t>Ve</a:t>
            </a:r>
            <a:r>
              <a:rPr lang="en-US" b="1" dirty="0">
                <a:solidFill>
                  <a:schemeClr val="accent2"/>
                </a:solidFill>
              </a:rPr>
              <a:t> </a:t>
            </a:r>
            <a:r>
              <a:rPr lang="en-US" b="1" dirty="0" err="1" smtClean="0">
                <a:solidFill>
                  <a:schemeClr val="accent2"/>
                </a:solidFill>
              </a:rPr>
              <a:t>Sorunlar</a:t>
            </a:r>
            <a:r>
              <a:rPr lang="en-US" b="1" dirty="0" smtClean="0">
                <a:solidFill>
                  <a:schemeClr val="accent2"/>
                </a:solidFill>
              </a:rPr>
              <a:t> </a:t>
            </a:r>
            <a:r>
              <a:rPr lang="en-US" sz="1700" dirty="0" smtClean="0">
                <a:solidFill>
                  <a:schemeClr val="accent2"/>
                </a:solidFill>
              </a:rPr>
              <a:t>..	48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b="1" dirty="0" err="1" smtClean="0">
                <a:solidFill>
                  <a:schemeClr val="accent2"/>
                </a:solidFill>
              </a:rPr>
              <a:t>Kaynakça</a:t>
            </a:r>
            <a:r>
              <a:rPr lang="en-US" b="1" dirty="0" smtClean="0">
                <a:solidFill>
                  <a:schemeClr val="accent2"/>
                </a:solidFill>
              </a:rPr>
              <a:t> </a:t>
            </a:r>
            <a:r>
              <a:rPr lang="en-US" sz="1700" dirty="0" smtClean="0">
                <a:solidFill>
                  <a:srgbClr val="9F2936"/>
                </a:solidFill>
              </a:rPr>
              <a:t>………….……………………………….............................................................	56</a:t>
            </a:r>
            <a:endParaRPr lang="en-US" sz="3600" b="1" dirty="0">
              <a:solidFill>
                <a:schemeClr val="accent2"/>
              </a:solidFill>
            </a:endParaRPr>
          </a:p>
          <a:p>
            <a:pPr marL="0" indent="0">
              <a:buNone/>
            </a:pPr>
            <a:endParaRPr lang="tr-TR" dirty="0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3</a:t>
            </a:fld>
            <a:endParaRPr lang="tr-TR"/>
          </a:p>
        </p:txBody>
      </p:sp>
      <p:sp>
        <p:nvSpPr>
          <p:cNvPr id="6" name="Rectangle 5">
            <a:hlinkClick r:id="rId2" action="ppaction://hlinksldjump"/>
          </p:cNvPr>
          <p:cNvSpPr/>
          <p:nvPr/>
        </p:nvSpPr>
        <p:spPr>
          <a:xfrm>
            <a:off x="914401" y="1544320"/>
            <a:ext cx="9194799" cy="243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rId3" action="ppaction://hlinksldjump"/>
          </p:cNvPr>
          <p:cNvSpPr/>
          <p:nvPr/>
        </p:nvSpPr>
        <p:spPr>
          <a:xfrm>
            <a:off x="914401" y="1818640"/>
            <a:ext cx="9194799" cy="325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hlinkClick r:id="rId4" action="ppaction://hlinksldjump"/>
          </p:cNvPr>
          <p:cNvSpPr/>
          <p:nvPr/>
        </p:nvSpPr>
        <p:spPr>
          <a:xfrm>
            <a:off x="914401" y="2296160"/>
            <a:ext cx="9194799" cy="325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hlinkClick r:id="rId5" action="ppaction://hlinksldjump"/>
          </p:cNvPr>
          <p:cNvSpPr/>
          <p:nvPr/>
        </p:nvSpPr>
        <p:spPr>
          <a:xfrm>
            <a:off x="946730" y="2818016"/>
            <a:ext cx="9194799" cy="325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hlinkClick r:id="rId6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079" y="3817392"/>
            <a:ext cx="1444487" cy="151014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086941" y="5353337"/>
            <a:ext cx="4214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 err="1">
                <a:solidFill>
                  <a:schemeClr val="accent2"/>
                </a:solidFill>
                <a:latin typeface="Baskerville Old Face" panose="02020602080505020303" pitchFamily="18" charset="0"/>
              </a:rPr>
              <a:t>Sunum</a:t>
            </a:r>
            <a:r>
              <a:rPr lang="en-US" sz="2400" b="1" i="1" dirty="0">
                <a:solidFill>
                  <a:schemeClr val="accent2"/>
                </a:solidFill>
                <a:latin typeface="Baskerville Old Face" panose="02020602080505020303" pitchFamily="18" charset="0"/>
              </a:rPr>
              <a:t> </a:t>
            </a:r>
            <a:r>
              <a:rPr lang="en-US" sz="2400" b="1" i="1" dirty="0" err="1">
                <a:solidFill>
                  <a:schemeClr val="accent2"/>
                </a:solidFill>
                <a:latin typeface="Baskerville Old Face" panose="02020602080505020303" pitchFamily="18" charset="0"/>
              </a:rPr>
              <a:t>Videosu</a:t>
            </a:r>
            <a:r>
              <a:rPr lang="en-US" sz="2400" b="1" i="1" dirty="0">
                <a:solidFill>
                  <a:schemeClr val="accent2"/>
                </a:solidFill>
                <a:latin typeface="Baskerville Old Face" panose="02020602080505020303" pitchFamily="18" charset="0"/>
              </a:rPr>
              <a:t> </a:t>
            </a:r>
            <a:r>
              <a:rPr lang="en-US" sz="2400" b="1" i="1" dirty="0" err="1">
                <a:solidFill>
                  <a:schemeClr val="accent2"/>
                </a:solidFill>
                <a:latin typeface="Baskerville Old Face" panose="02020602080505020303" pitchFamily="18" charset="0"/>
              </a:rPr>
              <a:t>için</a:t>
            </a:r>
            <a:r>
              <a:rPr lang="en-US" sz="2400" b="1" i="1" dirty="0">
                <a:solidFill>
                  <a:schemeClr val="accent2"/>
                </a:solidFill>
                <a:latin typeface="Baskerville Old Face" panose="02020602080505020303" pitchFamily="18" charset="0"/>
              </a:rPr>
              <a:t> </a:t>
            </a:r>
            <a:r>
              <a:rPr lang="en-US" sz="2400" b="1" i="1" dirty="0" err="1">
                <a:solidFill>
                  <a:schemeClr val="accent2"/>
                </a:solidFill>
                <a:latin typeface="Baskerville Old Face" panose="02020602080505020303" pitchFamily="18" charset="0"/>
              </a:rPr>
              <a:t>tıklayınız</a:t>
            </a:r>
            <a:r>
              <a:rPr lang="en-US" sz="2400" b="1" i="1" dirty="0">
                <a:solidFill>
                  <a:schemeClr val="accent2"/>
                </a:solidFill>
                <a:latin typeface="Baskerville Old Face" panose="02020602080505020303" pitchFamily="18" charset="0"/>
              </a:rPr>
              <a:t>.</a:t>
            </a:r>
            <a:endParaRPr lang="en-US" sz="2400" b="1" i="1" dirty="0">
              <a:solidFill>
                <a:schemeClr val="accent2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12" name="Rectangle 11">
            <a:hlinkClick r:id="rId6"/>
          </p:cNvPr>
          <p:cNvSpPr/>
          <p:nvPr/>
        </p:nvSpPr>
        <p:spPr>
          <a:xfrm>
            <a:off x="4328575" y="5422532"/>
            <a:ext cx="3731491" cy="3232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365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/>
              <a:t>Şeffaf</a:t>
            </a:r>
            <a:r>
              <a:rPr lang="en-US" dirty="0"/>
              <a:t> </a:t>
            </a:r>
            <a:r>
              <a:rPr lang="en-US" dirty="0" err="1"/>
              <a:t>Makine</a:t>
            </a:r>
            <a:r>
              <a:rPr lang="en-US" dirty="0"/>
              <a:t> </a:t>
            </a:r>
            <a:r>
              <a:rPr lang="en-US" dirty="0" err="1"/>
              <a:t>Öğrenmesi</a:t>
            </a:r>
            <a:r>
              <a:rPr lang="en-US" dirty="0"/>
              <a:t> </a:t>
            </a:r>
            <a:r>
              <a:rPr lang="en-US" dirty="0" err="1"/>
              <a:t>Modelleri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46191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K- </a:t>
            </a:r>
            <a:r>
              <a:rPr lang="en-US" sz="1800" b="1" dirty="0" err="1"/>
              <a:t>En</a:t>
            </a:r>
            <a:r>
              <a:rPr lang="en-US" sz="1800" b="1" dirty="0"/>
              <a:t> </a:t>
            </a:r>
            <a:r>
              <a:rPr lang="en-US" sz="1800" b="1" dirty="0" err="1"/>
              <a:t>yakın</a:t>
            </a:r>
            <a:r>
              <a:rPr lang="en-US" sz="1800" b="1" dirty="0"/>
              <a:t> </a:t>
            </a:r>
            <a:r>
              <a:rPr lang="en-US" sz="1800" b="1" dirty="0" err="1"/>
              <a:t>Komşular</a:t>
            </a:r>
            <a:endParaRPr lang="en-US" sz="1800" dirty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/>
              <a:t>S</a:t>
            </a:r>
            <a:r>
              <a:rPr lang="en-US" sz="1800" dirty="0" err="1" smtClean="0"/>
              <a:t>ınıflandırma</a:t>
            </a:r>
            <a:r>
              <a:rPr lang="en-US" sz="1800" dirty="0" smtClean="0"/>
              <a:t> </a:t>
            </a:r>
            <a:r>
              <a:rPr lang="en-US" sz="1800" dirty="0" err="1"/>
              <a:t>problemlerini</a:t>
            </a:r>
            <a:r>
              <a:rPr lang="en-US" sz="1800" dirty="0"/>
              <a:t> </a:t>
            </a:r>
            <a:r>
              <a:rPr lang="en-US" sz="1800" dirty="0" err="1"/>
              <a:t>metodolojik</a:t>
            </a:r>
            <a:r>
              <a:rPr lang="en-US" sz="1800" dirty="0"/>
              <a:t> </a:t>
            </a:r>
            <a:r>
              <a:rPr lang="en-US" sz="1800" dirty="0" err="1"/>
              <a:t>olarak</a:t>
            </a:r>
            <a:r>
              <a:rPr lang="en-US" sz="1800" dirty="0"/>
              <a:t> </a:t>
            </a:r>
            <a:r>
              <a:rPr lang="en-US" sz="1800" dirty="0" err="1"/>
              <a:t>basit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şekilde</a:t>
            </a:r>
            <a:r>
              <a:rPr lang="en-US" sz="1800" dirty="0"/>
              <a:t> </a:t>
            </a:r>
            <a:r>
              <a:rPr lang="en-US" sz="1800" dirty="0" err="1"/>
              <a:t>ele</a:t>
            </a:r>
            <a:r>
              <a:rPr lang="en-US" sz="1800" dirty="0"/>
              <a:t> </a:t>
            </a:r>
            <a:r>
              <a:rPr lang="en-US" sz="1800" dirty="0" err="1" smtClean="0"/>
              <a:t>alır</a:t>
            </a:r>
            <a:endParaRPr lang="en-US" sz="1800" dirty="0" smtClean="0"/>
          </a:p>
          <a:p>
            <a:pPr algn="just"/>
            <a:endParaRPr lang="en-US" sz="1800" dirty="0"/>
          </a:p>
          <a:p>
            <a:pPr algn="just"/>
            <a:r>
              <a:rPr lang="en-US" sz="1800" dirty="0"/>
              <a:t>K, </a:t>
            </a:r>
            <a:r>
              <a:rPr lang="en-US" sz="1800" dirty="0" err="1"/>
              <a:t>bilinmeyen</a:t>
            </a:r>
            <a:r>
              <a:rPr lang="en-US" sz="1800" dirty="0"/>
              <a:t> </a:t>
            </a:r>
            <a:r>
              <a:rPr lang="en-US" sz="1800" dirty="0" err="1"/>
              <a:t>noktanın</a:t>
            </a:r>
            <a:r>
              <a:rPr lang="en-US" sz="1800" dirty="0"/>
              <a:t> </a:t>
            </a:r>
            <a:r>
              <a:rPr lang="en-US" sz="1800" dirty="0" err="1"/>
              <a:t>en</a:t>
            </a:r>
            <a:r>
              <a:rPr lang="en-US" sz="1800" dirty="0"/>
              <a:t> </a:t>
            </a:r>
            <a:r>
              <a:rPr lang="en-US" sz="1800" dirty="0" err="1"/>
              <a:t>yakın</a:t>
            </a:r>
            <a:r>
              <a:rPr lang="en-US" sz="1800" dirty="0"/>
              <a:t> </a:t>
            </a:r>
            <a:r>
              <a:rPr lang="en-US" sz="1800" dirty="0" err="1"/>
              <a:t>komşularının</a:t>
            </a:r>
            <a:r>
              <a:rPr lang="en-US" sz="1800" dirty="0"/>
              <a:t> </a:t>
            </a:r>
            <a:r>
              <a:rPr lang="en-US" sz="1800" dirty="0" err="1"/>
              <a:t>miktarını</a:t>
            </a:r>
            <a:r>
              <a:rPr lang="en-US" sz="1800" dirty="0"/>
              <a:t> </a:t>
            </a:r>
            <a:r>
              <a:rPr lang="en-US" sz="1800" dirty="0" err="1"/>
              <a:t>temsil</a:t>
            </a:r>
            <a:r>
              <a:rPr lang="en-US" sz="1800" dirty="0"/>
              <a:t> </a:t>
            </a:r>
            <a:r>
              <a:rPr lang="en-US" sz="1800" dirty="0" err="1"/>
              <a:t>eder</a:t>
            </a:r>
            <a:r>
              <a:rPr lang="en-US" sz="1800" dirty="0"/>
              <a:t>. </a:t>
            </a:r>
            <a:endParaRPr lang="en-US" sz="1800" dirty="0" smtClean="0"/>
          </a:p>
          <a:p>
            <a:pPr algn="just"/>
            <a:endParaRPr lang="en-US" sz="1800" dirty="0"/>
          </a:p>
          <a:p>
            <a:pPr algn="just"/>
            <a:r>
              <a:rPr lang="en-US" sz="1800" dirty="0" smtClean="0"/>
              <a:t> K </a:t>
            </a:r>
            <a:r>
              <a:rPr lang="en-US" sz="1800" dirty="0" err="1"/>
              <a:t>en</a:t>
            </a:r>
            <a:r>
              <a:rPr lang="en-US" sz="1800" dirty="0"/>
              <a:t> </a:t>
            </a:r>
            <a:r>
              <a:rPr lang="en-US" sz="1800" dirty="0" err="1"/>
              <a:t>yakın</a:t>
            </a:r>
            <a:r>
              <a:rPr lang="en-US" sz="1800" dirty="0"/>
              <a:t> </a:t>
            </a:r>
            <a:r>
              <a:rPr lang="en-US" sz="1800" dirty="0" err="1"/>
              <a:t>komşusunun</a:t>
            </a:r>
            <a:r>
              <a:rPr lang="en-US" sz="1800" dirty="0"/>
              <a:t> </a:t>
            </a:r>
            <a:r>
              <a:rPr lang="en-US" sz="1800" dirty="0" err="1"/>
              <a:t>sınıflarını</a:t>
            </a:r>
            <a:r>
              <a:rPr lang="en-US" sz="1800" dirty="0"/>
              <a:t> </a:t>
            </a:r>
            <a:r>
              <a:rPr lang="en-US" sz="1800" dirty="0" err="1"/>
              <a:t>oylayarak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test </a:t>
            </a:r>
            <a:r>
              <a:rPr lang="en-US" sz="1800" dirty="0" err="1"/>
              <a:t>örneğinin</a:t>
            </a:r>
            <a:r>
              <a:rPr lang="en-US" sz="1800" dirty="0"/>
              <a:t> </a:t>
            </a:r>
            <a:r>
              <a:rPr lang="en-US" sz="1800" dirty="0" err="1"/>
              <a:t>sınıfını</a:t>
            </a:r>
            <a:r>
              <a:rPr lang="en-US" sz="1800" dirty="0"/>
              <a:t> </a:t>
            </a:r>
            <a:r>
              <a:rPr lang="en-US" sz="1800" dirty="0" err="1"/>
              <a:t>tahmin</a:t>
            </a:r>
            <a:r>
              <a:rPr lang="en-US" sz="1800" dirty="0"/>
              <a:t> </a:t>
            </a:r>
            <a:r>
              <a:rPr lang="en-US" sz="1800" dirty="0" err="1"/>
              <a:t>eder</a:t>
            </a:r>
            <a:r>
              <a:rPr lang="en-US" sz="1800" dirty="0"/>
              <a:t>. </a:t>
            </a:r>
            <a:r>
              <a:rPr lang="en-US" sz="1800" dirty="0" err="1"/>
              <a:t>İlişki</a:t>
            </a:r>
            <a:r>
              <a:rPr lang="en-US" sz="1800" dirty="0"/>
              <a:t>, </a:t>
            </a:r>
            <a:r>
              <a:rPr lang="en-US" sz="1800" dirty="0" err="1" smtClean="0"/>
              <a:t>veriler</a:t>
            </a:r>
            <a:r>
              <a:rPr lang="en-US" sz="1800" dirty="0" smtClean="0"/>
              <a:t> </a:t>
            </a:r>
            <a:r>
              <a:rPr lang="en-US" sz="1800" dirty="0" err="1" smtClean="0"/>
              <a:t>arasındaki</a:t>
            </a:r>
            <a:r>
              <a:rPr lang="en-US" sz="1800" dirty="0" smtClean="0"/>
              <a:t> </a:t>
            </a:r>
            <a:r>
              <a:rPr lang="en-US" sz="1800" dirty="0" err="1"/>
              <a:t>mesafe</a:t>
            </a:r>
            <a:r>
              <a:rPr lang="en-US" sz="1800" dirty="0"/>
              <a:t> </a:t>
            </a:r>
            <a:r>
              <a:rPr lang="en-US" sz="1800" dirty="0" err="1" smtClean="0"/>
              <a:t>ölçüleri</a:t>
            </a:r>
            <a:r>
              <a:rPr lang="en-US" sz="1800" dirty="0" smtClean="0"/>
              <a:t> </a:t>
            </a:r>
            <a:r>
              <a:rPr lang="en-US" sz="1800" dirty="0" err="1"/>
              <a:t>ile</a:t>
            </a:r>
            <a:r>
              <a:rPr lang="en-US" sz="1800" dirty="0"/>
              <a:t> </a:t>
            </a:r>
            <a:r>
              <a:rPr lang="en-US" sz="1800" dirty="0" err="1"/>
              <a:t>belirlenir</a:t>
            </a:r>
            <a:r>
              <a:rPr lang="en-US" sz="1800" dirty="0"/>
              <a:t>. </a:t>
            </a:r>
            <a:endParaRPr lang="en-US" sz="1800" dirty="0" smtClean="0"/>
          </a:p>
          <a:p>
            <a:pPr algn="just"/>
            <a:endParaRPr lang="en-US" sz="1800" dirty="0"/>
          </a:p>
          <a:p>
            <a:pPr algn="just"/>
            <a:r>
              <a:rPr lang="en-US" sz="1800" dirty="0" err="1" smtClean="0"/>
              <a:t>Regresyon</a:t>
            </a:r>
            <a:r>
              <a:rPr lang="en-US" sz="1800" dirty="0" smtClean="0"/>
              <a:t> </a:t>
            </a:r>
            <a:r>
              <a:rPr lang="en-US" sz="1800" dirty="0" err="1"/>
              <a:t>problemleri</a:t>
            </a:r>
            <a:r>
              <a:rPr lang="en-US" sz="1800" dirty="0"/>
              <a:t> </a:t>
            </a:r>
            <a:r>
              <a:rPr lang="en-US" sz="1800" dirty="0" err="1"/>
              <a:t>bağlamında</a:t>
            </a:r>
            <a:r>
              <a:rPr lang="en-US" sz="1800" dirty="0"/>
              <a:t> </a:t>
            </a:r>
            <a:r>
              <a:rPr lang="en-US" sz="1800" dirty="0" err="1"/>
              <a:t>kullanıldığında</a:t>
            </a:r>
            <a:r>
              <a:rPr lang="en-US" sz="1800" dirty="0"/>
              <a:t>, </a:t>
            </a:r>
            <a:r>
              <a:rPr lang="en-US" sz="1800" dirty="0" err="1"/>
              <a:t>oylamanın</a:t>
            </a:r>
            <a:r>
              <a:rPr lang="en-US" sz="1800" dirty="0"/>
              <a:t> </a:t>
            </a:r>
            <a:r>
              <a:rPr lang="en-US" sz="1800" dirty="0" err="1"/>
              <a:t>yerini</a:t>
            </a:r>
            <a:r>
              <a:rPr lang="en-US" sz="1800" dirty="0"/>
              <a:t> </a:t>
            </a:r>
            <a:r>
              <a:rPr lang="en-US" sz="1800" dirty="0" err="1"/>
              <a:t>en</a:t>
            </a:r>
            <a:r>
              <a:rPr lang="en-US" sz="1800" dirty="0"/>
              <a:t> </a:t>
            </a:r>
            <a:r>
              <a:rPr lang="en-US" sz="1800" dirty="0" err="1"/>
              <a:t>yakın</a:t>
            </a:r>
            <a:r>
              <a:rPr lang="en-US" sz="1800" dirty="0"/>
              <a:t> </a:t>
            </a:r>
            <a:r>
              <a:rPr lang="en-US" sz="1800" dirty="0" err="1"/>
              <a:t>komşularla</a:t>
            </a:r>
            <a:r>
              <a:rPr lang="en-US" sz="1800" dirty="0"/>
              <a:t> </a:t>
            </a:r>
            <a:r>
              <a:rPr lang="en-US" sz="1800" dirty="0" err="1"/>
              <a:t>ilişkili</a:t>
            </a:r>
            <a:r>
              <a:rPr lang="en-US" sz="1800" dirty="0"/>
              <a:t> </a:t>
            </a:r>
            <a:r>
              <a:rPr lang="en-US" sz="1800" dirty="0" err="1"/>
              <a:t>hedef</a:t>
            </a:r>
            <a:r>
              <a:rPr lang="en-US" sz="1800" dirty="0"/>
              <a:t> </a:t>
            </a:r>
            <a:r>
              <a:rPr lang="en-US" sz="1800" dirty="0" err="1"/>
              <a:t>değerlerin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toplamı</a:t>
            </a:r>
            <a:r>
              <a:rPr lang="en-US" sz="1800" dirty="0"/>
              <a:t> (</a:t>
            </a:r>
            <a:r>
              <a:rPr lang="en-US" sz="1800" dirty="0" err="1"/>
              <a:t>örneğin</a:t>
            </a:r>
            <a:r>
              <a:rPr lang="en-US" sz="1800" dirty="0"/>
              <a:t> </a:t>
            </a:r>
            <a:r>
              <a:rPr lang="en-US" sz="1800" dirty="0" err="1"/>
              <a:t>ortalama</a:t>
            </a:r>
            <a:r>
              <a:rPr lang="en-US" sz="1800" dirty="0"/>
              <a:t>) </a:t>
            </a:r>
            <a:r>
              <a:rPr lang="en-US" sz="1800" dirty="0" err="1"/>
              <a:t>alır</a:t>
            </a:r>
            <a:r>
              <a:rPr lang="en-US" sz="1800" dirty="0" smtClean="0"/>
              <a:t>.</a:t>
            </a:r>
          </a:p>
          <a:p>
            <a:pPr algn="just"/>
            <a:endParaRPr lang="en-US" sz="1800" dirty="0"/>
          </a:p>
          <a:p>
            <a:pPr marL="0" indent="0" algn="just">
              <a:buNone/>
            </a:pPr>
            <a:endParaRPr lang="en-US" sz="1800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30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69768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/>
              <a:t>Şeffaf</a:t>
            </a:r>
            <a:r>
              <a:rPr lang="en-US" dirty="0"/>
              <a:t> </a:t>
            </a:r>
            <a:r>
              <a:rPr lang="en-US" dirty="0" err="1"/>
              <a:t>Makine</a:t>
            </a:r>
            <a:r>
              <a:rPr lang="en-US" dirty="0"/>
              <a:t> </a:t>
            </a:r>
            <a:r>
              <a:rPr lang="en-US" dirty="0" err="1"/>
              <a:t>Öğrenmesi</a:t>
            </a:r>
            <a:r>
              <a:rPr lang="en-US" dirty="0"/>
              <a:t> </a:t>
            </a:r>
            <a:r>
              <a:rPr lang="en-US" dirty="0" err="1"/>
              <a:t>Modelleri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2"/>
            <a:ext cx="10869562" cy="2116144"/>
          </a:xfrm>
        </p:spPr>
        <p:txBody>
          <a:bodyPr>
            <a:normAutofit/>
          </a:bodyPr>
          <a:lstStyle/>
          <a:p>
            <a:pPr algn="just"/>
            <a:r>
              <a:rPr lang="en-US" sz="1800" dirty="0" smtClean="0"/>
              <a:t> Bu </a:t>
            </a:r>
            <a:r>
              <a:rPr lang="en-US" sz="1800" dirty="0" err="1"/>
              <a:t>tahmin</a:t>
            </a:r>
            <a:r>
              <a:rPr lang="en-US" sz="1800" dirty="0"/>
              <a:t> </a:t>
            </a:r>
            <a:r>
              <a:rPr lang="en-US" sz="1800" dirty="0" err="1"/>
              <a:t>yaklaşımı</a:t>
            </a:r>
            <a:r>
              <a:rPr lang="en-US" sz="1800" dirty="0"/>
              <a:t>, </a:t>
            </a:r>
            <a:r>
              <a:rPr lang="en-US" sz="1800" dirty="0" err="1"/>
              <a:t>geçmişteki</a:t>
            </a:r>
            <a:r>
              <a:rPr lang="en-US" sz="1800" dirty="0"/>
              <a:t> </a:t>
            </a:r>
            <a:r>
              <a:rPr lang="en-US" sz="1800" dirty="0" err="1"/>
              <a:t>benzer</a:t>
            </a:r>
            <a:r>
              <a:rPr lang="en-US" sz="1800" dirty="0"/>
              <a:t> </a:t>
            </a:r>
            <a:r>
              <a:rPr lang="en-US" sz="1800" dirty="0" err="1"/>
              <a:t>vakaların</a:t>
            </a:r>
            <a:r>
              <a:rPr lang="en-US" sz="1800" dirty="0"/>
              <a:t> </a:t>
            </a:r>
            <a:r>
              <a:rPr lang="en-US" sz="1800" dirty="0" err="1"/>
              <a:t>sonucuna</a:t>
            </a:r>
            <a:r>
              <a:rPr lang="en-US" sz="1800" dirty="0"/>
              <a:t> </a:t>
            </a:r>
            <a:r>
              <a:rPr lang="en-US" sz="1800" dirty="0" err="1"/>
              <a:t>göre</a:t>
            </a:r>
            <a:r>
              <a:rPr lang="en-US" sz="1800" dirty="0"/>
              <a:t> </a:t>
            </a:r>
            <a:r>
              <a:rPr lang="en-US" sz="1800" dirty="0" err="1"/>
              <a:t>karar</a:t>
            </a:r>
            <a:r>
              <a:rPr lang="en-US" sz="1800" dirty="0"/>
              <a:t> </a:t>
            </a:r>
            <a:r>
              <a:rPr lang="en-US" sz="1800" dirty="0" err="1"/>
              <a:t>veren</a:t>
            </a:r>
            <a:r>
              <a:rPr lang="en-US" sz="1800" dirty="0"/>
              <a:t>, </a:t>
            </a:r>
            <a:r>
              <a:rPr lang="en-US" sz="1800" dirty="0" err="1"/>
              <a:t>insanların</a:t>
            </a:r>
            <a:r>
              <a:rPr lang="en-US" sz="1800" dirty="0"/>
              <a:t>, </a:t>
            </a:r>
            <a:r>
              <a:rPr lang="en-US" sz="1800" dirty="0" err="1"/>
              <a:t>deneyime</a:t>
            </a:r>
            <a:r>
              <a:rPr lang="en-US" sz="1800" dirty="0"/>
              <a:t> </a:t>
            </a:r>
            <a:r>
              <a:rPr lang="en-US" sz="1800" dirty="0" err="1"/>
              <a:t>dayalı</a:t>
            </a:r>
            <a:r>
              <a:rPr lang="en-US" sz="1800" dirty="0"/>
              <a:t> </a:t>
            </a:r>
            <a:r>
              <a:rPr lang="en-US" sz="1800" dirty="0" err="1"/>
              <a:t>karar</a:t>
            </a:r>
            <a:r>
              <a:rPr lang="en-US" sz="1800" dirty="0"/>
              <a:t> </a:t>
            </a:r>
            <a:r>
              <a:rPr lang="en-US" sz="1800" dirty="0" err="1"/>
              <a:t>verme</a:t>
            </a:r>
            <a:r>
              <a:rPr lang="en-US" sz="1800" dirty="0"/>
              <a:t> </a:t>
            </a:r>
            <a:r>
              <a:rPr lang="en-US" sz="1800" dirty="0" err="1"/>
              <a:t>yaklaşımına</a:t>
            </a:r>
            <a:r>
              <a:rPr lang="en-US" sz="1800" dirty="0"/>
              <a:t> </a:t>
            </a:r>
            <a:r>
              <a:rPr lang="en-US" sz="1800" dirty="0" err="1"/>
              <a:t>benzemektedir</a:t>
            </a:r>
            <a:endParaRPr lang="en-US" sz="1800" dirty="0"/>
          </a:p>
          <a:p>
            <a:pPr algn="just"/>
            <a:endParaRPr lang="en-US" sz="1800" dirty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Çok</a:t>
            </a:r>
            <a:r>
              <a:rPr lang="en-US" sz="1800" dirty="0" smtClean="0"/>
              <a:t> </a:t>
            </a:r>
            <a:r>
              <a:rPr lang="en-US" sz="1800" dirty="0" err="1"/>
              <a:t>yüksek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K, </a:t>
            </a:r>
            <a:r>
              <a:rPr lang="en-US" sz="1800" dirty="0" err="1"/>
              <a:t>kullanıcı</a:t>
            </a:r>
            <a:r>
              <a:rPr lang="en-US" sz="1800" dirty="0"/>
              <a:t> </a:t>
            </a:r>
            <a:r>
              <a:rPr lang="en-US" sz="1800" dirty="0" err="1"/>
              <a:t>tarafından</a:t>
            </a:r>
            <a:r>
              <a:rPr lang="en-US" sz="1800" dirty="0"/>
              <a:t> model </a:t>
            </a:r>
            <a:r>
              <a:rPr lang="en-US" sz="1800" dirty="0" err="1"/>
              <a:t>performansının</a:t>
            </a:r>
            <a:r>
              <a:rPr lang="en-US" sz="1800" dirty="0"/>
              <a:t> tam </a:t>
            </a:r>
            <a:r>
              <a:rPr lang="en-US" sz="1800" dirty="0" err="1"/>
              <a:t>simülasyonunu</a:t>
            </a:r>
            <a:r>
              <a:rPr lang="en-US" sz="1800" dirty="0"/>
              <a:t> </a:t>
            </a:r>
            <a:r>
              <a:rPr lang="en-US" sz="1800" dirty="0" err="1"/>
              <a:t>engeller</a:t>
            </a:r>
            <a:r>
              <a:rPr lang="en-US" sz="1800" dirty="0"/>
              <a:t>. </a:t>
            </a:r>
            <a:r>
              <a:rPr lang="en-US" sz="1800" dirty="0" err="1"/>
              <a:t>Benzer</a:t>
            </a:r>
            <a:r>
              <a:rPr lang="en-US" sz="1800" dirty="0"/>
              <a:t> </a:t>
            </a:r>
            <a:r>
              <a:rPr lang="en-US" sz="1800" dirty="0" err="1"/>
              <a:t>şekilde</a:t>
            </a:r>
            <a:r>
              <a:rPr lang="en-US" sz="1800" dirty="0"/>
              <a:t>, </a:t>
            </a:r>
            <a:r>
              <a:rPr lang="en-US" sz="1800" dirty="0" err="1"/>
              <a:t>karmaşık</a:t>
            </a:r>
            <a:r>
              <a:rPr lang="en-US" sz="1800" dirty="0"/>
              <a:t> </a:t>
            </a:r>
            <a:r>
              <a:rPr lang="en-US" sz="1800" dirty="0" err="1"/>
              <a:t>özelliklerin</a:t>
            </a:r>
            <a:r>
              <a:rPr lang="en-US" sz="1800" dirty="0"/>
              <a:t> </a:t>
            </a:r>
            <a:r>
              <a:rPr lang="en-US" sz="1800" dirty="0" err="1"/>
              <a:t>veya</a:t>
            </a:r>
            <a:r>
              <a:rPr lang="en-US" sz="1800" dirty="0"/>
              <a:t> </a:t>
            </a:r>
            <a:r>
              <a:rPr lang="en-US" sz="1800" dirty="0" err="1"/>
              <a:t>uzaklık</a:t>
            </a:r>
            <a:r>
              <a:rPr lang="en-US" sz="1800" dirty="0"/>
              <a:t> </a:t>
            </a:r>
            <a:r>
              <a:rPr lang="en-US" sz="1800" dirty="0" err="1"/>
              <a:t>işlevlerinin</a:t>
            </a:r>
            <a:r>
              <a:rPr lang="en-US" sz="1800" dirty="0"/>
              <a:t> </a:t>
            </a:r>
            <a:r>
              <a:rPr lang="en-US" sz="1800" dirty="0" err="1"/>
              <a:t>kullanılması</a:t>
            </a:r>
            <a:r>
              <a:rPr lang="en-US" sz="1800" dirty="0"/>
              <a:t>, </a:t>
            </a:r>
            <a:r>
              <a:rPr lang="en-US" sz="1800" dirty="0" err="1"/>
              <a:t>modelin</a:t>
            </a:r>
            <a:r>
              <a:rPr lang="en-US" sz="1800" dirty="0"/>
              <a:t> </a:t>
            </a:r>
            <a:r>
              <a:rPr lang="en-US" sz="1800" dirty="0" err="1"/>
              <a:t>ayrıştırılabilirliğini</a:t>
            </a:r>
            <a:r>
              <a:rPr lang="en-US" sz="1800" dirty="0"/>
              <a:t> </a:t>
            </a:r>
            <a:r>
              <a:rPr lang="en-US" sz="1800" dirty="0" err="1"/>
              <a:t>engelleyecek</a:t>
            </a:r>
            <a:r>
              <a:rPr lang="en-US" sz="1800" dirty="0"/>
              <a:t>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yorumlanabilirliğini</a:t>
            </a:r>
            <a:r>
              <a:rPr lang="en-US" sz="1800" dirty="0"/>
              <a:t> </a:t>
            </a:r>
            <a:r>
              <a:rPr lang="en-US" sz="1800" dirty="0" err="1"/>
              <a:t>yalnızca</a:t>
            </a:r>
            <a:r>
              <a:rPr lang="en-US" sz="1800" dirty="0"/>
              <a:t> </a:t>
            </a:r>
            <a:r>
              <a:rPr lang="en-US" sz="1800" dirty="0" err="1"/>
              <a:t>algoritmik</a:t>
            </a:r>
            <a:r>
              <a:rPr lang="en-US" sz="1800" dirty="0"/>
              <a:t> </a:t>
            </a:r>
            <a:r>
              <a:rPr lang="en-US" sz="1800" dirty="0" err="1"/>
              <a:t>işlemlerinin</a:t>
            </a:r>
            <a:r>
              <a:rPr lang="en-US" sz="1800" dirty="0"/>
              <a:t> </a:t>
            </a:r>
            <a:r>
              <a:rPr lang="en-US" sz="1800" dirty="0" err="1"/>
              <a:t>şeffaflığıyla</a:t>
            </a:r>
            <a:r>
              <a:rPr lang="en-US" sz="1800" dirty="0"/>
              <a:t> </a:t>
            </a:r>
            <a:r>
              <a:rPr lang="en-US" sz="1800" dirty="0" err="1"/>
              <a:t>sınırlayacaktır</a:t>
            </a:r>
            <a:r>
              <a:rPr lang="en-US" sz="1800" dirty="0" smtClean="0"/>
              <a:t>.</a:t>
            </a:r>
          </a:p>
          <a:p>
            <a:pPr algn="just"/>
            <a:endParaRPr lang="en-US" sz="1800" dirty="0"/>
          </a:p>
          <a:p>
            <a:pPr algn="just"/>
            <a:endParaRPr lang="en-US" sz="1800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604684" y="3924878"/>
            <a:ext cx="2419350" cy="20193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31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209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/>
              <a:t>Şeffaf</a:t>
            </a:r>
            <a:r>
              <a:rPr lang="en-US" dirty="0"/>
              <a:t> </a:t>
            </a:r>
            <a:r>
              <a:rPr lang="en-US" dirty="0" err="1"/>
              <a:t>Makine</a:t>
            </a:r>
            <a:r>
              <a:rPr lang="en-US" dirty="0"/>
              <a:t> </a:t>
            </a:r>
            <a:r>
              <a:rPr lang="en-US" dirty="0" err="1"/>
              <a:t>Öğrenmesi</a:t>
            </a:r>
            <a:r>
              <a:rPr lang="en-US" dirty="0"/>
              <a:t> </a:t>
            </a:r>
            <a:r>
              <a:rPr lang="en-US" dirty="0" err="1"/>
              <a:t>Modelleri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/>
          <a:lstStyle/>
          <a:p>
            <a:pPr marL="0" indent="0" algn="just">
              <a:buNone/>
            </a:pPr>
            <a:r>
              <a:rPr lang="en-US" sz="1800" b="1" dirty="0" err="1"/>
              <a:t>Kural’a</a:t>
            </a:r>
            <a:r>
              <a:rPr lang="en-US" sz="1800" b="1" dirty="0"/>
              <a:t> </a:t>
            </a:r>
            <a:r>
              <a:rPr lang="en-US" sz="1800" b="1" dirty="0" err="1"/>
              <a:t>dayalı</a:t>
            </a:r>
            <a:r>
              <a:rPr lang="en-US" sz="1800" b="1" dirty="0"/>
              <a:t> </a:t>
            </a:r>
            <a:r>
              <a:rPr lang="en-US" sz="1800" b="1" dirty="0" err="1"/>
              <a:t>öğrenme</a:t>
            </a:r>
            <a:endParaRPr lang="en-US" sz="1800" dirty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Öğrenilmesi</a:t>
            </a:r>
            <a:r>
              <a:rPr lang="en-US" sz="1800" dirty="0" smtClean="0"/>
              <a:t> </a:t>
            </a:r>
            <a:r>
              <a:rPr lang="en-US" sz="1800" dirty="0" err="1"/>
              <a:t>amaçlanan</a:t>
            </a:r>
            <a:r>
              <a:rPr lang="en-US" sz="1800" dirty="0"/>
              <a:t> </a:t>
            </a:r>
            <a:r>
              <a:rPr lang="en-US" sz="1800" dirty="0" err="1"/>
              <a:t>verileri</a:t>
            </a:r>
            <a:r>
              <a:rPr lang="en-US" sz="1800" dirty="0"/>
              <a:t> </a:t>
            </a:r>
            <a:r>
              <a:rPr lang="en-US" sz="1800" dirty="0" err="1"/>
              <a:t>karakterize</a:t>
            </a:r>
            <a:r>
              <a:rPr lang="en-US" sz="1800" dirty="0"/>
              <a:t> </a:t>
            </a:r>
            <a:r>
              <a:rPr lang="en-US" sz="1800" dirty="0" err="1"/>
              <a:t>etmek</a:t>
            </a:r>
            <a:r>
              <a:rPr lang="en-US" sz="1800" dirty="0"/>
              <a:t> </a:t>
            </a:r>
            <a:r>
              <a:rPr lang="en-US" sz="1800" dirty="0" err="1"/>
              <a:t>için</a:t>
            </a:r>
            <a:r>
              <a:rPr lang="en-US" sz="1800" dirty="0"/>
              <a:t> </a:t>
            </a:r>
            <a:r>
              <a:rPr lang="en-US" sz="1800" dirty="0" err="1"/>
              <a:t>kurallar</a:t>
            </a:r>
            <a:r>
              <a:rPr lang="en-US" sz="1800" dirty="0"/>
              <a:t> </a:t>
            </a:r>
            <a:r>
              <a:rPr lang="en-US" sz="1800" dirty="0" err="1"/>
              <a:t>üreten</a:t>
            </a:r>
            <a:r>
              <a:rPr lang="en-US" sz="1800" dirty="0"/>
              <a:t> her </a:t>
            </a:r>
            <a:r>
              <a:rPr lang="en-US" sz="1800" dirty="0" err="1"/>
              <a:t>modeli</a:t>
            </a:r>
            <a:r>
              <a:rPr lang="en-US" sz="1800" dirty="0"/>
              <a:t> </a:t>
            </a:r>
            <a:r>
              <a:rPr lang="en-US" sz="1800" dirty="0" err="1"/>
              <a:t>ifade</a:t>
            </a:r>
            <a:r>
              <a:rPr lang="en-US" sz="1800" dirty="0"/>
              <a:t> </a:t>
            </a:r>
            <a:r>
              <a:rPr lang="en-US" sz="1800" dirty="0" err="1"/>
              <a:t>eder</a:t>
            </a:r>
            <a:r>
              <a:rPr lang="en-US" sz="1800" dirty="0" smtClean="0"/>
              <a:t>.</a:t>
            </a:r>
          </a:p>
          <a:p>
            <a:pPr algn="just"/>
            <a:endParaRPr lang="en-US" sz="1800" dirty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Kurallar</a:t>
            </a:r>
            <a:r>
              <a:rPr lang="en-US" sz="1800" dirty="0"/>
              <a:t>, </a:t>
            </a:r>
            <a:r>
              <a:rPr lang="en-US" sz="1800" dirty="0" err="1"/>
              <a:t>basit</a:t>
            </a:r>
            <a:r>
              <a:rPr lang="en-US" sz="1800" dirty="0"/>
              <a:t> </a:t>
            </a:r>
            <a:r>
              <a:rPr lang="en-US" sz="1800" dirty="0" err="1"/>
              <a:t>koşullu</a:t>
            </a:r>
            <a:r>
              <a:rPr lang="en-US" sz="1800" dirty="0"/>
              <a:t> if-then </a:t>
            </a:r>
            <a:r>
              <a:rPr lang="en-US" sz="1800" dirty="0" err="1"/>
              <a:t>kuralları</a:t>
            </a:r>
            <a:r>
              <a:rPr lang="en-US" sz="1800" dirty="0"/>
              <a:t> </a:t>
            </a:r>
            <a:r>
              <a:rPr lang="en-US" sz="1800" dirty="0" err="1"/>
              <a:t>olabileceği</a:t>
            </a:r>
            <a:r>
              <a:rPr lang="en-US" sz="1800" dirty="0"/>
              <a:t> </a:t>
            </a:r>
            <a:r>
              <a:rPr lang="en-US" sz="1800" dirty="0" err="1"/>
              <a:t>gibi</a:t>
            </a:r>
            <a:r>
              <a:rPr lang="en-US" sz="1800" dirty="0"/>
              <a:t>, </a:t>
            </a:r>
            <a:r>
              <a:rPr lang="en-US" sz="1800" dirty="0" err="1"/>
              <a:t>bilgilerini</a:t>
            </a:r>
            <a:r>
              <a:rPr lang="en-US" sz="1800" dirty="0"/>
              <a:t> </a:t>
            </a:r>
            <a:r>
              <a:rPr lang="en-US" sz="1800" dirty="0" err="1"/>
              <a:t>oluşturmak</a:t>
            </a:r>
            <a:r>
              <a:rPr lang="en-US" sz="1800" dirty="0"/>
              <a:t> </a:t>
            </a:r>
            <a:r>
              <a:rPr lang="en-US" sz="1800" dirty="0" err="1"/>
              <a:t>için</a:t>
            </a:r>
            <a:r>
              <a:rPr lang="en-US" sz="1800" dirty="0"/>
              <a:t> </a:t>
            </a:r>
            <a:r>
              <a:rPr lang="en-US" sz="1800" dirty="0" err="1"/>
              <a:t>basit</a:t>
            </a:r>
            <a:r>
              <a:rPr lang="en-US" sz="1800" dirty="0"/>
              <a:t> </a:t>
            </a:r>
            <a:r>
              <a:rPr lang="en-US" sz="1800" dirty="0" err="1"/>
              <a:t>kuralların</a:t>
            </a:r>
            <a:r>
              <a:rPr lang="en-US" sz="1800" dirty="0"/>
              <a:t> </a:t>
            </a:r>
            <a:r>
              <a:rPr lang="en-US" sz="1800" dirty="0" err="1"/>
              <a:t>daha</a:t>
            </a:r>
            <a:r>
              <a:rPr lang="en-US" sz="1800" dirty="0"/>
              <a:t> </a:t>
            </a:r>
            <a:r>
              <a:rPr lang="en-US" sz="1800" dirty="0" err="1"/>
              <a:t>karmaşık</a:t>
            </a:r>
            <a:r>
              <a:rPr lang="en-US" sz="1800" dirty="0"/>
              <a:t> </a:t>
            </a:r>
            <a:r>
              <a:rPr lang="en-US" sz="1800" dirty="0" err="1"/>
              <a:t>kombinasyonları</a:t>
            </a:r>
            <a:r>
              <a:rPr lang="en-US" sz="1800" dirty="0"/>
              <a:t> </a:t>
            </a:r>
            <a:r>
              <a:rPr lang="en-US" sz="1800" dirty="0" err="1"/>
              <a:t>şeklinde</a:t>
            </a:r>
            <a:r>
              <a:rPr lang="en-US" sz="1800" dirty="0"/>
              <a:t> de </a:t>
            </a:r>
            <a:r>
              <a:rPr lang="en-US" sz="1800" dirty="0" err="1"/>
              <a:t>olabilir</a:t>
            </a:r>
            <a:r>
              <a:rPr lang="en-US" sz="1800" dirty="0" smtClean="0"/>
              <a:t>.</a:t>
            </a:r>
          </a:p>
          <a:p>
            <a:pPr algn="just"/>
            <a:endParaRPr lang="en-US" sz="1800" dirty="0"/>
          </a:p>
          <a:p>
            <a:pPr algn="just"/>
            <a:r>
              <a:rPr lang="en-US" sz="1800" dirty="0"/>
              <a:t> </a:t>
            </a:r>
            <a:r>
              <a:rPr lang="en-US" sz="1800" dirty="0" err="1"/>
              <a:t>Tahminlerini</a:t>
            </a:r>
            <a:r>
              <a:rPr lang="en-US" sz="1800" dirty="0"/>
              <a:t> </a:t>
            </a:r>
            <a:r>
              <a:rPr lang="en-US" sz="1800" dirty="0" err="1"/>
              <a:t>açıklayan</a:t>
            </a:r>
            <a:r>
              <a:rPr lang="en-US" sz="1800" dirty="0"/>
              <a:t> </a:t>
            </a:r>
            <a:r>
              <a:rPr lang="en-US" sz="1800" dirty="0" err="1"/>
              <a:t>kurallar</a:t>
            </a:r>
            <a:r>
              <a:rPr lang="en-US" sz="1800" dirty="0"/>
              <a:t> </a:t>
            </a:r>
            <a:r>
              <a:rPr lang="en-US" sz="1800" dirty="0" err="1"/>
              <a:t>üreterek</a:t>
            </a:r>
            <a:r>
              <a:rPr lang="en-US" sz="1800" dirty="0"/>
              <a:t> </a:t>
            </a:r>
            <a:r>
              <a:rPr lang="en-US" sz="1800" dirty="0" err="1"/>
              <a:t>karmaşık</a:t>
            </a:r>
            <a:r>
              <a:rPr lang="en-US" sz="1800" dirty="0"/>
              <a:t> </a:t>
            </a:r>
            <a:r>
              <a:rPr lang="en-US" sz="1800" dirty="0" err="1"/>
              <a:t>modelleri</a:t>
            </a:r>
            <a:r>
              <a:rPr lang="en-US" sz="1800" dirty="0"/>
              <a:t> </a:t>
            </a:r>
            <a:r>
              <a:rPr lang="en-US" sz="1800" dirty="0" err="1"/>
              <a:t>açıklamak</a:t>
            </a:r>
            <a:r>
              <a:rPr lang="en-US" sz="1800" dirty="0"/>
              <a:t> </a:t>
            </a:r>
            <a:r>
              <a:rPr lang="en-US" sz="1800" dirty="0" err="1"/>
              <a:t>için</a:t>
            </a:r>
            <a:r>
              <a:rPr lang="en-US" sz="1800" dirty="0"/>
              <a:t> </a:t>
            </a:r>
            <a:r>
              <a:rPr lang="en-US" sz="1800" dirty="0" err="1"/>
              <a:t>sıklıkla</a:t>
            </a:r>
            <a:r>
              <a:rPr lang="en-US" sz="1800" dirty="0"/>
              <a:t> </a:t>
            </a:r>
            <a:r>
              <a:rPr lang="en-US" sz="1800" dirty="0" err="1"/>
              <a:t>kullanılmış</a:t>
            </a:r>
            <a:r>
              <a:rPr lang="en-US" sz="1800" dirty="0"/>
              <a:t> </a:t>
            </a:r>
            <a:r>
              <a:rPr lang="en-US" sz="1800" dirty="0" err="1"/>
              <a:t>olan</a:t>
            </a:r>
            <a:r>
              <a:rPr lang="en-US" sz="1800" dirty="0"/>
              <a:t> </a:t>
            </a:r>
            <a:r>
              <a:rPr lang="en-US" sz="1800" dirty="0" err="1"/>
              <a:t>açıkça</a:t>
            </a:r>
            <a:r>
              <a:rPr lang="en-US" sz="1800" dirty="0"/>
              <a:t> </a:t>
            </a:r>
            <a:r>
              <a:rPr lang="en-US" sz="1800" dirty="0" err="1"/>
              <a:t>şeffaf</a:t>
            </a:r>
            <a:r>
              <a:rPr lang="en-US" sz="1800" dirty="0"/>
              <a:t> </a:t>
            </a:r>
            <a:r>
              <a:rPr lang="en-US" sz="1800" dirty="0" err="1"/>
              <a:t>modellerdir</a:t>
            </a:r>
            <a:r>
              <a:rPr lang="en-US" sz="1800" dirty="0" smtClean="0"/>
              <a:t>.</a:t>
            </a:r>
          </a:p>
          <a:p>
            <a:pPr marL="0" indent="0" algn="just">
              <a:buNone/>
            </a:pPr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32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6444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/>
              <a:t>Şeffaf</a:t>
            </a:r>
            <a:r>
              <a:rPr lang="en-US" dirty="0"/>
              <a:t> </a:t>
            </a:r>
            <a:r>
              <a:rPr lang="en-US" dirty="0" err="1"/>
              <a:t>Makine</a:t>
            </a:r>
            <a:r>
              <a:rPr lang="en-US" dirty="0"/>
              <a:t> </a:t>
            </a:r>
            <a:r>
              <a:rPr lang="en-US" dirty="0" err="1"/>
              <a:t>Öğrenmesi</a:t>
            </a:r>
            <a:r>
              <a:rPr lang="en-US" dirty="0"/>
              <a:t> </a:t>
            </a:r>
            <a:r>
              <a:rPr lang="en-US" dirty="0" err="1"/>
              <a:t>Modelleri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4693089"/>
          </a:xfrm>
        </p:spPr>
        <p:txBody>
          <a:bodyPr>
            <a:normAutofit/>
          </a:bodyPr>
          <a:lstStyle/>
          <a:p>
            <a:pPr algn="just"/>
            <a:r>
              <a:rPr lang="en-US" sz="1800" dirty="0" smtClean="0"/>
              <a:t> Bu </a:t>
            </a:r>
            <a:r>
              <a:rPr lang="en-US" sz="1800" dirty="0" err="1"/>
              <a:t>genel</a:t>
            </a:r>
            <a:r>
              <a:rPr lang="en-US" sz="1800" dirty="0"/>
              <a:t> model </a:t>
            </a:r>
            <a:r>
              <a:rPr lang="en-US" sz="1800" dirty="0" err="1"/>
              <a:t>ailesiyle</a:t>
            </a:r>
            <a:r>
              <a:rPr lang="en-US" sz="1800" dirty="0"/>
              <a:t> de </a:t>
            </a:r>
            <a:r>
              <a:rPr lang="en-US" sz="1800" dirty="0" err="1"/>
              <a:t>bağlantılı</a:t>
            </a:r>
            <a:r>
              <a:rPr lang="en-US" sz="1800" dirty="0"/>
              <a:t> </a:t>
            </a:r>
            <a:r>
              <a:rPr lang="en-US" sz="1800" dirty="0" err="1"/>
              <a:t>olarak</a:t>
            </a:r>
            <a:r>
              <a:rPr lang="en-US" sz="1800" dirty="0"/>
              <a:t>, </a:t>
            </a:r>
            <a:r>
              <a:rPr lang="en-US" sz="1800" dirty="0" err="1"/>
              <a:t>bulanık</a:t>
            </a:r>
            <a:r>
              <a:rPr lang="en-US" sz="1800" dirty="0"/>
              <a:t> </a:t>
            </a:r>
            <a:r>
              <a:rPr lang="en-US" sz="1800" dirty="0" err="1"/>
              <a:t>kural</a:t>
            </a:r>
            <a:r>
              <a:rPr lang="en-US" sz="1800" dirty="0"/>
              <a:t> </a:t>
            </a:r>
            <a:r>
              <a:rPr lang="en-US" sz="1800" dirty="0" err="1"/>
              <a:t>tabanlı</a:t>
            </a:r>
            <a:r>
              <a:rPr lang="en-US" sz="1800" dirty="0"/>
              <a:t> </a:t>
            </a:r>
            <a:r>
              <a:rPr lang="en-US" sz="1800" dirty="0" err="1"/>
              <a:t>sistemler</a:t>
            </a:r>
            <a:r>
              <a:rPr lang="en-US" sz="1800" dirty="0"/>
              <a:t>, </a:t>
            </a:r>
            <a:r>
              <a:rPr lang="en-US" sz="1800" dirty="0" err="1"/>
              <a:t>daha</a:t>
            </a:r>
            <a:r>
              <a:rPr lang="en-US" sz="1800" dirty="0"/>
              <a:t> </a:t>
            </a:r>
            <a:r>
              <a:rPr lang="en-US" sz="1800" dirty="0" err="1"/>
              <a:t>geniş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eylem</a:t>
            </a:r>
            <a:r>
              <a:rPr lang="en-US" sz="1800" dirty="0"/>
              <a:t> </a:t>
            </a:r>
            <a:r>
              <a:rPr lang="en-US" sz="1800" dirty="0" err="1"/>
              <a:t>kapsamı</a:t>
            </a:r>
            <a:r>
              <a:rPr lang="en-US" sz="1800" dirty="0"/>
              <a:t> </a:t>
            </a:r>
            <a:r>
              <a:rPr lang="en-US" sz="1800" dirty="0" err="1"/>
              <a:t>için</a:t>
            </a:r>
            <a:r>
              <a:rPr lang="en-US" sz="1800" dirty="0"/>
              <a:t> </a:t>
            </a:r>
            <a:r>
              <a:rPr lang="en-US" sz="1800" dirty="0" err="1"/>
              <a:t>tasarlanır</a:t>
            </a:r>
            <a:r>
              <a:rPr lang="en-US" sz="1800" dirty="0"/>
              <a:t>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kesin</a:t>
            </a:r>
            <a:r>
              <a:rPr lang="en-US" sz="1800" dirty="0"/>
              <a:t> </a:t>
            </a:r>
            <a:r>
              <a:rPr lang="en-US" sz="1800" dirty="0" err="1"/>
              <a:t>olmayan</a:t>
            </a:r>
            <a:r>
              <a:rPr lang="en-US" sz="1800" dirty="0"/>
              <a:t> </a:t>
            </a:r>
            <a:r>
              <a:rPr lang="en-US" sz="1800" dirty="0" err="1"/>
              <a:t>alanlar</a:t>
            </a:r>
            <a:r>
              <a:rPr lang="en-US" sz="1800" dirty="0"/>
              <a:t> </a:t>
            </a:r>
            <a:r>
              <a:rPr lang="en-US" sz="1800" dirty="0" err="1"/>
              <a:t>üzerinde</a:t>
            </a:r>
            <a:r>
              <a:rPr lang="en-US" sz="1800" dirty="0"/>
              <a:t> </a:t>
            </a:r>
            <a:r>
              <a:rPr lang="en-US" sz="1800" dirty="0" err="1"/>
              <a:t>sözlü</a:t>
            </a:r>
            <a:r>
              <a:rPr lang="en-US" sz="1800" dirty="0"/>
              <a:t> </a:t>
            </a:r>
            <a:r>
              <a:rPr lang="en-US" sz="1800" dirty="0" err="1"/>
              <a:t>olarak</a:t>
            </a:r>
            <a:r>
              <a:rPr lang="en-US" sz="1800" dirty="0"/>
              <a:t> </a:t>
            </a:r>
            <a:r>
              <a:rPr lang="en-US" sz="1800" dirty="0" err="1"/>
              <a:t>formüle</a:t>
            </a:r>
            <a:r>
              <a:rPr lang="en-US" sz="1800" dirty="0"/>
              <a:t> </a:t>
            </a:r>
            <a:r>
              <a:rPr lang="en-US" sz="1800" dirty="0" err="1"/>
              <a:t>edilmiş</a:t>
            </a:r>
            <a:r>
              <a:rPr lang="en-US" sz="1800" dirty="0"/>
              <a:t> </a:t>
            </a:r>
            <a:r>
              <a:rPr lang="en-US" sz="1800" dirty="0" err="1"/>
              <a:t>kuralların</a:t>
            </a:r>
            <a:r>
              <a:rPr lang="en-US" sz="1800" dirty="0"/>
              <a:t> </a:t>
            </a:r>
            <a:r>
              <a:rPr lang="en-US" sz="1800" dirty="0" err="1"/>
              <a:t>tanımlanmasına</a:t>
            </a:r>
            <a:r>
              <a:rPr lang="en-US" sz="1800" dirty="0"/>
              <a:t> </a:t>
            </a:r>
            <a:r>
              <a:rPr lang="en-US" sz="1800" dirty="0" err="1"/>
              <a:t>izin</a:t>
            </a:r>
            <a:r>
              <a:rPr lang="en-US" sz="1800" dirty="0"/>
              <a:t> </a:t>
            </a:r>
            <a:r>
              <a:rPr lang="en-US" sz="1800" dirty="0" err="1"/>
              <a:t>verir</a:t>
            </a:r>
            <a:r>
              <a:rPr lang="en-US" sz="1800" dirty="0" smtClean="0"/>
              <a:t>.</a:t>
            </a:r>
            <a:endParaRPr lang="en-US" sz="1800" b="1" dirty="0" smtClean="0"/>
          </a:p>
          <a:p>
            <a:pPr algn="just"/>
            <a:endParaRPr lang="en-US" sz="1800" b="1" dirty="0"/>
          </a:p>
          <a:p>
            <a:pPr algn="just"/>
            <a:r>
              <a:rPr lang="en-US" sz="1800" b="1" dirty="0" smtClean="0"/>
              <a:t> </a:t>
            </a:r>
            <a:r>
              <a:rPr lang="en-US" sz="1800" b="1" dirty="0" err="1" smtClean="0"/>
              <a:t>Bulanık</a:t>
            </a:r>
            <a:r>
              <a:rPr lang="en-US" sz="1800" b="1" dirty="0" smtClean="0"/>
              <a:t> </a:t>
            </a:r>
            <a:r>
              <a:rPr lang="en-US" sz="1800" b="1" dirty="0" err="1"/>
              <a:t>sistemler</a:t>
            </a:r>
            <a:r>
              <a:rPr lang="en-US" sz="1800" dirty="0"/>
              <a:t>; </a:t>
            </a:r>
          </a:p>
          <a:p>
            <a:pPr marL="699516" lvl="2" indent="-342900" algn="just">
              <a:buFont typeface="+mj-lt"/>
              <a:buAutoNum type="arabicPeriod"/>
            </a:pPr>
            <a:r>
              <a:rPr lang="en-US" sz="1200" dirty="0" err="1"/>
              <a:t>D</a:t>
            </a:r>
            <a:r>
              <a:rPr lang="en-US" sz="1200" dirty="0" err="1" smtClean="0"/>
              <a:t>ilsel</a:t>
            </a:r>
            <a:r>
              <a:rPr lang="en-US" sz="1200" dirty="0" smtClean="0"/>
              <a:t> </a:t>
            </a:r>
            <a:r>
              <a:rPr lang="en-US" sz="1200" dirty="0" err="1"/>
              <a:t>terimlerle</a:t>
            </a:r>
            <a:r>
              <a:rPr lang="en-US" sz="1200" dirty="0"/>
              <a:t> </a:t>
            </a:r>
            <a:r>
              <a:rPr lang="en-US" sz="1200" dirty="0" err="1"/>
              <a:t>çalıştıkları</a:t>
            </a:r>
            <a:r>
              <a:rPr lang="en-US" sz="1200" dirty="0"/>
              <a:t> </a:t>
            </a:r>
            <a:r>
              <a:rPr lang="en-US" sz="1200" dirty="0" err="1"/>
              <a:t>için</a:t>
            </a:r>
            <a:r>
              <a:rPr lang="en-US" sz="1200" dirty="0"/>
              <a:t> </a:t>
            </a:r>
            <a:r>
              <a:rPr lang="en-US" sz="1200" dirty="0" err="1"/>
              <a:t>daha</a:t>
            </a:r>
            <a:r>
              <a:rPr lang="en-US" sz="1200" dirty="0"/>
              <a:t> </a:t>
            </a:r>
            <a:r>
              <a:rPr lang="en-US" sz="1200" dirty="0" err="1"/>
              <a:t>anlaşılır</a:t>
            </a:r>
            <a:r>
              <a:rPr lang="en-US" sz="1200" dirty="0"/>
              <a:t> </a:t>
            </a:r>
            <a:r>
              <a:rPr lang="en-US" sz="1200" dirty="0" err="1"/>
              <a:t>modelleri</a:t>
            </a:r>
            <a:r>
              <a:rPr lang="en-US" sz="1200" dirty="0"/>
              <a:t> </a:t>
            </a:r>
            <a:r>
              <a:rPr lang="en-US" sz="1200" dirty="0" err="1" smtClean="0"/>
              <a:t>güçlendirirler</a:t>
            </a:r>
            <a:r>
              <a:rPr lang="en-US" sz="1200" dirty="0" smtClean="0"/>
              <a:t>.</a:t>
            </a:r>
          </a:p>
          <a:p>
            <a:pPr marL="699516" lvl="2" indent="-342900" algn="just">
              <a:buFont typeface="+mj-lt"/>
              <a:buAutoNum type="arabicPeriod"/>
            </a:pPr>
            <a:r>
              <a:rPr lang="en-US" sz="1200" dirty="0" err="1" smtClean="0"/>
              <a:t>Belirli</a:t>
            </a:r>
            <a:r>
              <a:rPr lang="en-US" sz="1200" dirty="0" smtClean="0"/>
              <a:t> </a:t>
            </a:r>
            <a:r>
              <a:rPr lang="en-US" sz="1200" dirty="0" err="1"/>
              <a:t>derecelerde</a:t>
            </a:r>
            <a:r>
              <a:rPr lang="en-US" sz="1200" dirty="0"/>
              <a:t> </a:t>
            </a:r>
            <a:r>
              <a:rPr lang="en-US" sz="1200" dirty="0" err="1"/>
              <a:t>belirsizliğe</a:t>
            </a:r>
            <a:r>
              <a:rPr lang="en-US" sz="1200" dirty="0"/>
              <a:t> </a:t>
            </a:r>
            <a:r>
              <a:rPr lang="en-US" sz="1200" dirty="0" err="1"/>
              <a:t>sahip</a:t>
            </a:r>
            <a:r>
              <a:rPr lang="en-US" sz="1200" dirty="0"/>
              <a:t> </a:t>
            </a:r>
            <a:r>
              <a:rPr lang="en-US" sz="1200" dirty="0" err="1"/>
              <a:t>bağlamlarda</a:t>
            </a:r>
            <a:r>
              <a:rPr lang="en-US" sz="1200" dirty="0"/>
              <a:t> </a:t>
            </a:r>
            <a:r>
              <a:rPr lang="en-US" sz="1200" dirty="0" err="1"/>
              <a:t>klasik</a:t>
            </a:r>
            <a:r>
              <a:rPr lang="en-US" sz="1200" dirty="0"/>
              <a:t> </a:t>
            </a:r>
            <a:r>
              <a:rPr lang="en-US" sz="1200" dirty="0" err="1"/>
              <a:t>kural</a:t>
            </a:r>
            <a:r>
              <a:rPr lang="en-US" sz="1200" dirty="0"/>
              <a:t> </a:t>
            </a:r>
            <a:r>
              <a:rPr lang="en-US" sz="1200" dirty="0" err="1"/>
              <a:t>sistemlerinden</a:t>
            </a:r>
            <a:r>
              <a:rPr lang="en-US" sz="1200" dirty="0"/>
              <a:t> </a:t>
            </a:r>
            <a:r>
              <a:rPr lang="en-US" sz="1200" dirty="0" err="1"/>
              <a:t>daha</a:t>
            </a:r>
            <a:r>
              <a:rPr lang="en-US" sz="1200" dirty="0"/>
              <a:t> </a:t>
            </a:r>
            <a:r>
              <a:rPr lang="en-US" sz="1200" dirty="0" err="1"/>
              <a:t>iyi</a:t>
            </a:r>
            <a:r>
              <a:rPr lang="en-US" sz="1200" dirty="0"/>
              <a:t> </a:t>
            </a:r>
            <a:r>
              <a:rPr lang="en-US" sz="1200" dirty="0" err="1"/>
              <a:t>performans</a:t>
            </a:r>
            <a:r>
              <a:rPr lang="en-US" sz="1200" dirty="0"/>
              <a:t> </a:t>
            </a:r>
            <a:r>
              <a:rPr lang="en-US" sz="1200" dirty="0" err="1"/>
              <a:t>gösterirler</a:t>
            </a:r>
            <a:r>
              <a:rPr lang="en-US" sz="1200" dirty="0" smtClean="0"/>
              <a:t>.</a:t>
            </a:r>
          </a:p>
          <a:p>
            <a:pPr marL="699516" lvl="2" indent="-342900" algn="just">
              <a:buFont typeface="+mj-lt"/>
              <a:buAutoNum type="arabicPeriod"/>
            </a:pPr>
            <a:endParaRPr lang="en-US" sz="1200" dirty="0"/>
          </a:p>
          <a:p>
            <a:pPr algn="just">
              <a:buFont typeface="Arial" panose="020B0604020202020204" pitchFamily="34" charset="0"/>
              <a:buChar char="•"/>
            </a:pPr>
            <a:endParaRPr lang="en-US" sz="1800" dirty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Temel</a:t>
            </a:r>
            <a:r>
              <a:rPr lang="en-US" sz="1800" dirty="0" smtClean="0"/>
              <a:t> </a:t>
            </a:r>
            <a:r>
              <a:rPr lang="en-US" sz="1800" dirty="0" err="1"/>
              <a:t>iki</a:t>
            </a:r>
            <a:r>
              <a:rPr lang="en-US" sz="1800" dirty="0"/>
              <a:t> </a:t>
            </a:r>
            <a:r>
              <a:rPr lang="en-US" sz="1800" dirty="0" err="1"/>
              <a:t>sorun</a:t>
            </a:r>
            <a:r>
              <a:rPr lang="en-US" sz="1800" dirty="0"/>
              <a:t> </a:t>
            </a:r>
            <a:r>
              <a:rPr lang="en-US" sz="1800" dirty="0" err="1" smtClean="0"/>
              <a:t>mevcuttur</a:t>
            </a:r>
            <a:r>
              <a:rPr lang="en-US" sz="1800" dirty="0"/>
              <a:t>;</a:t>
            </a:r>
            <a:endParaRPr lang="en-US" sz="1800" dirty="0" smtClean="0"/>
          </a:p>
          <a:p>
            <a:pPr lvl="3" algn="just"/>
            <a:r>
              <a:rPr lang="en-US" sz="1200" dirty="0" err="1"/>
              <a:t>oluşturulan</a:t>
            </a:r>
            <a:r>
              <a:rPr lang="en-US" sz="1200" dirty="0"/>
              <a:t> </a:t>
            </a:r>
            <a:r>
              <a:rPr lang="en-US" sz="1200" dirty="0" err="1"/>
              <a:t>kuralların</a:t>
            </a:r>
            <a:r>
              <a:rPr lang="en-US" sz="1200" dirty="0"/>
              <a:t> </a:t>
            </a:r>
            <a:r>
              <a:rPr lang="en-US" sz="1200" dirty="0" err="1"/>
              <a:t>kapsamı</a:t>
            </a:r>
            <a:r>
              <a:rPr lang="en-US" sz="1200" dirty="0"/>
              <a:t> (</a:t>
            </a:r>
            <a:r>
              <a:rPr lang="en-US" sz="1200" dirty="0" err="1"/>
              <a:t>miktarı</a:t>
            </a:r>
            <a:r>
              <a:rPr lang="en-US" sz="1200" dirty="0"/>
              <a:t>)</a:t>
            </a:r>
          </a:p>
          <a:p>
            <a:pPr lvl="3" algn="just"/>
            <a:r>
              <a:rPr lang="en-US" sz="1200" dirty="0" err="1"/>
              <a:t>özgüllüğü</a:t>
            </a:r>
            <a:r>
              <a:rPr lang="en-US" sz="1200" dirty="0"/>
              <a:t> (</a:t>
            </a:r>
            <a:r>
              <a:rPr lang="en-US" sz="1200" dirty="0" err="1"/>
              <a:t>uzunluğu</a:t>
            </a:r>
            <a:r>
              <a:rPr lang="en-US" sz="1200" dirty="0"/>
              <a:t>) 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33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16535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/>
              <a:t>Şeffaf</a:t>
            </a:r>
            <a:r>
              <a:rPr lang="en-US" dirty="0"/>
              <a:t> </a:t>
            </a:r>
            <a:r>
              <a:rPr lang="en-US" dirty="0" err="1"/>
              <a:t>Makine</a:t>
            </a:r>
            <a:r>
              <a:rPr lang="en-US" dirty="0"/>
              <a:t> </a:t>
            </a:r>
            <a:r>
              <a:rPr lang="en-US" dirty="0" err="1"/>
              <a:t>Öğrenmesi</a:t>
            </a:r>
            <a:r>
              <a:rPr lang="en-US" dirty="0"/>
              <a:t> </a:t>
            </a:r>
            <a:r>
              <a:rPr lang="en-US" dirty="0" err="1"/>
              <a:t>Modelleri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/>
          <a:lstStyle/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Kuralların</a:t>
            </a:r>
            <a:r>
              <a:rPr lang="en-US" sz="1800" dirty="0" smtClean="0"/>
              <a:t> </a:t>
            </a:r>
            <a:r>
              <a:rPr lang="en-US" sz="1800" dirty="0" err="1"/>
              <a:t>miktarı</a:t>
            </a:r>
            <a:r>
              <a:rPr lang="en-US" sz="1800" dirty="0"/>
              <a:t> </a:t>
            </a:r>
            <a:r>
              <a:rPr lang="en-US" sz="1800" dirty="0" err="1"/>
              <a:t>arttıkça</a:t>
            </a:r>
            <a:r>
              <a:rPr lang="en-US" sz="1800" dirty="0"/>
              <a:t> </a:t>
            </a:r>
            <a:r>
              <a:rPr lang="en-US" sz="1800" dirty="0" err="1"/>
              <a:t>anlaşılabilirlik</a:t>
            </a:r>
            <a:r>
              <a:rPr lang="en-US" sz="1800" dirty="0"/>
              <a:t> </a:t>
            </a:r>
            <a:r>
              <a:rPr lang="en-US" sz="1800" dirty="0" err="1"/>
              <a:t>azalmakta</a:t>
            </a:r>
            <a:r>
              <a:rPr lang="en-US" sz="1800" dirty="0"/>
              <a:t>, </a:t>
            </a:r>
            <a:r>
              <a:rPr lang="en-US" sz="1800" dirty="0" err="1"/>
              <a:t>ancak</a:t>
            </a:r>
            <a:r>
              <a:rPr lang="en-US" sz="1800" dirty="0"/>
              <a:t> </a:t>
            </a:r>
            <a:r>
              <a:rPr lang="en-US" sz="1800" dirty="0" err="1"/>
              <a:t>performans</a:t>
            </a:r>
            <a:r>
              <a:rPr lang="en-US" sz="1800" dirty="0"/>
              <a:t> </a:t>
            </a:r>
            <a:r>
              <a:rPr lang="en-US" sz="1800" dirty="0" err="1"/>
              <a:t>artmaktadır</a:t>
            </a:r>
            <a:r>
              <a:rPr lang="en-US" sz="1800" dirty="0" smtClean="0"/>
              <a:t>.</a:t>
            </a:r>
          </a:p>
          <a:p>
            <a:pPr algn="just"/>
            <a:endParaRPr lang="en-US" sz="1800" dirty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Çok</a:t>
            </a:r>
            <a:r>
              <a:rPr lang="en-US" sz="1800" dirty="0" smtClean="0"/>
              <a:t> </a:t>
            </a:r>
            <a:r>
              <a:rPr lang="en-US" sz="1800" dirty="0" err="1"/>
              <a:t>sayıda</a:t>
            </a:r>
            <a:r>
              <a:rPr lang="en-US" sz="1800" dirty="0"/>
              <a:t> </a:t>
            </a:r>
            <a:r>
              <a:rPr lang="en-US" sz="1800" dirty="0" err="1"/>
              <a:t>girdi</a:t>
            </a:r>
            <a:r>
              <a:rPr lang="en-US" sz="1800" dirty="0"/>
              <a:t> </a:t>
            </a:r>
            <a:r>
              <a:rPr lang="en-US" sz="1800" dirty="0" err="1"/>
              <a:t>veya</a:t>
            </a:r>
            <a:r>
              <a:rPr lang="en-US" sz="1800" dirty="0"/>
              <a:t> </a:t>
            </a:r>
            <a:r>
              <a:rPr lang="en-US" sz="1800" dirty="0" err="1"/>
              <a:t>sonuç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kuralın</a:t>
            </a:r>
            <a:r>
              <a:rPr lang="en-US" sz="1800" dirty="0"/>
              <a:t> </a:t>
            </a:r>
            <a:r>
              <a:rPr lang="en-US" sz="1800" dirty="0" err="1"/>
              <a:t>yorumlanmasını</a:t>
            </a:r>
            <a:r>
              <a:rPr lang="en-US" sz="1800" dirty="0"/>
              <a:t> </a:t>
            </a:r>
            <a:r>
              <a:rPr lang="en-US" sz="1800" dirty="0" err="1"/>
              <a:t>zorlaştırır</a:t>
            </a:r>
            <a:r>
              <a:rPr lang="en-US" sz="1800" dirty="0" smtClean="0"/>
              <a:t>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604684" y="3714894"/>
            <a:ext cx="2085975" cy="1552575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34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34067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/>
              <a:t>Şeffaf</a:t>
            </a:r>
            <a:r>
              <a:rPr lang="en-US" dirty="0"/>
              <a:t> </a:t>
            </a:r>
            <a:r>
              <a:rPr lang="en-US" dirty="0" err="1"/>
              <a:t>Makine</a:t>
            </a:r>
            <a:r>
              <a:rPr lang="en-US" dirty="0"/>
              <a:t> </a:t>
            </a:r>
            <a:r>
              <a:rPr lang="en-US" dirty="0" err="1"/>
              <a:t>Öğrenmesi</a:t>
            </a:r>
            <a:r>
              <a:rPr lang="en-US" dirty="0"/>
              <a:t> </a:t>
            </a:r>
            <a:r>
              <a:rPr lang="en-US" dirty="0" err="1"/>
              <a:t>Modelleri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Genel</a:t>
            </a:r>
            <a:r>
              <a:rPr lang="en-US" b="1" dirty="0"/>
              <a:t> </a:t>
            </a:r>
            <a:r>
              <a:rPr lang="en-US" b="1" dirty="0" err="1"/>
              <a:t>Eklemeli</a:t>
            </a:r>
            <a:r>
              <a:rPr lang="en-US" b="1" dirty="0"/>
              <a:t> </a:t>
            </a:r>
            <a:r>
              <a:rPr lang="en-US" b="1" dirty="0" err="1"/>
              <a:t>M</a:t>
            </a:r>
            <a:r>
              <a:rPr lang="en-US" b="1" dirty="0" err="1" smtClean="0"/>
              <a:t>odeller</a:t>
            </a:r>
            <a:endParaRPr lang="en-US" dirty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İstatistikte</a:t>
            </a:r>
            <a:r>
              <a:rPr lang="en-US" sz="1800" dirty="0" smtClean="0"/>
              <a:t> </a:t>
            </a:r>
            <a:r>
              <a:rPr lang="en-US" sz="1800" dirty="0" err="1"/>
              <a:t>kullanılan</a:t>
            </a:r>
            <a:r>
              <a:rPr lang="en-US" sz="1800" dirty="0"/>
              <a:t> </a:t>
            </a:r>
            <a:r>
              <a:rPr lang="en-US" sz="1800" dirty="0" err="1"/>
              <a:t>doğrusal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modeldir</a:t>
            </a:r>
            <a:r>
              <a:rPr lang="en-US" sz="1800" dirty="0" smtClean="0"/>
              <a:t>.</a:t>
            </a:r>
          </a:p>
          <a:p>
            <a:pPr algn="just"/>
            <a:endParaRPr lang="en-US" sz="1800" dirty="0"/>
          </a:p>
          <a:p>
            <a:pPr algn="just"/>
            <a:r>
              <a:rPr lang="en-US" sz="1800" dirty="0" smtClean="0"/>
              <a:t> Bu </a:t>
            </a:r>
            <a:r>
              <a:rPr lang="en-US" sz="1800" dirty="0" err="1"/>
              <a:t>modelin</a:t>
            </a:r>
            <a:r>
              <a:rPr lang="en-US" sz="1800" dirty="0"/>
              <a:t> </a:t>
            </a:r>
            <a:r>
              <a:rPr lang="en-US" sz="1800" dirty="0" err="1"/>
              <a:t>amacı</a:t>
            </a:r>
            <a:r>
              <a:rPr lang="en-US" sz="1800" dirty="0"/>
              <a:t>, </a:t>
            </a:r>
            <a:r>
              <a:rPr lang="en-US" sz="1800" dirty="0" err="1"/>
              <a:t>toplam</a:t>
            </a:r>
            <a:r>
              <a:rPr lang="en-US" sz="1800" dirty="0"/>
              <a:t> </a:t>
            </a:r>
            <a:r>
              <a:rPr lang="en-US" sz="1800" dirty="0" err="1"/>
              <a:t>kompozisyonu</a:t>
            </a:r>
            <a:r>
              <a:rPr lang="en-US" sz="1800" dirty="0"/>
              <a:t>, </a:t>
            </a:r>
            <a:r>
              <a:rPr lang="en-US" sz="1800" dirty="0" err="1"/>
              <a:t>tahmin</a:t>
            </a:r>
            <a:r>
              <a:rPr lang="en-US" sz="1800" dirty="0"/>
              <a:t> </a:t>
            </a:r>
            <a:r>
              <a:rPr lang="en-US" sz="1800" dirty="0" err="1"/>
              <a:t>edilen</a:t>
            </a:r>
            <a:r>
              <a:rPr lang="en-US" sz="1800" dirty="0"/>
              <a:t> </a:t>
            </a:r>
            <a:r>
              <a:rPr lang="en-US" sz="1800" dirty="0" err="1"/>
              <a:t>değişkene</a:t>
            </a:r>
            <a:r>
              <a:rPr lang="en-US" sz="1800" dirty="0"/>
              <a:t> </a:t>
            </a:r>
            <a:r>
              <a:rPr lang="en-US" sz="1800" dirty="0" err="1"/>
              <a:t>yaklaşan</a:t>
            </a:r>
            <a:r>
              <a:rPr lang="en-US" sz="1800" dirty="0"/>
              <a:t> </a:t>
            </a:r>
            <a:r>
              <a:rPr lang="en-US" sz="1800" dirty="0" err="1"/>
              <a:t>düzgün</a:t>
            </a:r>
            <a:r>
              <a:rPr lang="en-US" sz="1800" dirty="0"/>
              <a:t> </a:t>
            </a:r>
            <a:r>
              <a:rPr lang="en-US" sz="1800" dirty="0" err="1"/>
              <a:t>fonksiyonları</a:t>
            </a:r>
            <a:r>
              <a:rPr lang="en-US" sz="1800" dirty="0"/>
              <a:t> </a:t>
            </a:r>
            <a:r>
              <a:rPr lang="en-US" sz="1800" dirty="0" err="1"/>
              <a:t>çıkarmaktır</a:t>
            </a:r>
            <a:r>
              <a:rPr lang="en-US" sz="1800" dirty="0"/>
              <a:t>.</a:t>
            </a:r>
            <a:r>
              <a:rPr lang="en-US" sz="1800" b="1" dirty="0"/>
              <a:t> </a:t>
            </a:r>
            <a:endParaRPr lang="en-US" sz="1800" b="1" dirty="0" smtClean="0"/>
          </a:p>
          <a:p>
            <a:pPr algn="just"/>
            <a:endParaRPr lang="en-US" sz="1800" dirty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Finans</a:t>
            </a:r>
            <a:r>
              <a:rPr lang="en-US" sz="1800" dirty="0"/>
              <a:t>, </a:t>
            </a:r>
            <a:r>
              <a:rPr lang="en-US" sz="1800" dirty="0" err="1"/>
              <a:t>çevre</a:t>
            </a:r>
            <a:r>
              <a:rPr lang="en-US" sz="1800" dirty="0"/>
              <a:t> </a:t>
            </a:r>
            <a:r>
              <a:rPr lang="en-US" sz="1800" dirty="0" err="1"/>
              <a:t>çalışmaları</a:t>
            </a:r>
            <a:r>
              <a:rPr lang="en-US" sz="1800" dirty="0"/>
              <a:t>, </a:t>
            </a:r>
            <a:r>
              <a:rPr lang="en-US" sz="1800" dirty="0" err="1"/>
              <a:t>jeoloji</a:t>
            </a:r>
            <a:r>
              <a:rPr lang="en-US" sz="1800" dirty="0"/>
              <a:t>, </a:t>
            </a:r>
            <a:r>
              <a:rPr lang="en-US" sz="1800" dirty="0" err="1"/>
              <a:t>sağlık</a:t>
            </a:r>
            <a:r>
              <a:rPr lang="en-US" sz="1800" dirty="0"/>
              <a:t>, </a:t>
            </a:r>
            <a:r>
              <a:rPr lang="en-US" sz="1800" dirty="0" err="1"/>
              <a:t>biyoloji</a:t>
            </a:r>
            <a:r>
              <a:rPr lang="en-US" sz="1800" dirty="0"/>
              <a:t>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enerji</a:t>
            </a:r>
            <a:r>
              <a:rPr lang="en-US" sz="1800" dirty="0"/>
              <a:t> </a:t>
            </a:r>
            <a:r>
              <a:rPr lang="en-US" sz="1800" dirty="0" err="1"/>
              <a:t>alanlarındaki</a:t>
            </a:r>
            <a:r>
              <a:rPr lang="en-US" sz="1800" dirty="0"/>
              <a:t> </a:t>
            </a:r>
            <a:r>
              <a:rPr lang="en-US" sz="1800" dirty="0" err="1"/>
              <a:t>pratik</a:t>
            </a:r>
            <a:r>
              <a:rPr lang="en-US" sz="1800" dirty="0"/>
              <a:t> </a:t>
            </a:r>
            <a:r>
              <a:rPr lang="en-US" sz="1800" dirty="0" err="1"/>
              <a:t>uygulamalar</a:t>
            </a:r>
            <a:r>
              <a:rPr lang="en-US" sz="1800" dirty="0"/>
              <a:t> </a:t>
            </a:r>
            <a:r>
              <a:rPr lang="en-US" sz="1800" dirty="0" err="1"/>
              <a:t>için</a:t>
            </a:r>
            <a:r>
              <a:rPr lang="en-US" sz="1800" dirty="0"/>
              <a:t> </a:t>
            </a:r>
            <a:r>
              <a:rPr lang="en-US" sz="1800" dirty="0" err="1"/>
              <a:t>kullanıcılara</a:t>
            </a:r>
            <a:r>
              <a:rPr lang="en-US" sz="1800" dirty="0"/>
              <a:t> </a:t>
            </a:r>
            <a:r>
              <a:rPr lang="en-US" sz="1800" dirty="0" err="1"/>
              <a:t>anlaşılabilirlik</a:t>
            </a:r>
            <a:r>
              <a:rPr lang="en-US" sz="1800" dirty="0"/>
              <a:t> </a:t>
            </a:r>
            <a:r>
              <a:rPr lang="en-US" sz="1800" dirty="0" err="1"/>
              <a:t>sağlamaktadır</a:t>
            </a:r>
            <a:r>
              <a:rPr lang="en-US" sz="1800" dirty="0" smtClean="0"/>
              <a:t>.</a:t>
            </a:r>
          </a:p>
          <a:p>
            <a:pPr algn="just"/>
            <a:endParaRPr lang="en-US" sz="1800" dirty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Modelin</a:t>
            </a:r>
            <a:r>
              <a:rPr lang="en-US" sz="1800" dirty="0" smtClean="0"/>
              <a:t> </a:t>
            </a:r>
            <a:r>
              <a:rPr lang="en-US" sz="1800" dirty="0" err="1"/>
              <a:t>yorumlanmasını</a:t>
            </a:r>
            <a:r>
              <a:rPr lang="en-US" sz="1800" dirty="0"/>
              <a:t> </a:t>
            </a:r>
            <a:r>
              <a:rPr lang="en-US" sz="1800" dirty="0" err="1"/>
              <a:t>daha</a:t>
            </a:r>
            <a:r>
              <a:rPr lang="en-US" sz="1800" dirty="0"/>
              <a:t> da </a:t>
            </a:r>
            <a:r>
              <a:rPr lang="en-US" sz="1800" dirty="0" err="1"/>
              <a:t>kolaylaştırmak</a:t>
            </a:r>
            <a:r>
              <a:rPr lang="en-US" sz="1800" dirty="0"/>
              <a:t> </a:t>
            </a:r>
            <a:r>
              <a:rPr lang="en-US" sz="1800" dirty="0" err="1"/>
              <a:t>için</a:t>
            </a:r>
            <a:r>
              <a:rPr lang="en-US" sz="1800" dirty="0"/>
              <a:t> </a:t>
            </a:r>
            <a:r>
              <a:rPr lang="en-US" sz="1800" dirty="0" err="1"/>
              <a:t>görselleştirme</a:t>
            </a:r>
            <a:r>
              <a:rPr lang="en-US" sz="1800" dirty="0"/>
              <a:t> </a:t>
            </a:r>
            <a:r>
              <a:rPr lang="en-US" sz="1800" dirty="0" err="1"/>
              <a:t>yöntemleri</a:t>
            </a:r>
            <a:r>
              <a:rPr lang="en-US" sz="1800" dirty="0"/>
              <a:t> </a:t>
            </a:r>
            <a:r>
              <a:rPr lang="en-US" sz="1800" dirty="0" err="1"/>
              <a:t>kullanılır</a:t>
            </a:r>
            <a:r>
              <a:rPr lang="en-US" sz="1800" dirty="0"/>
              <a:t>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35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6352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/>
              <a:t>Şeffaf</a:t>
            </a:r>
            <a:r>
              <a:rPr lang="en-US" dirty="0"/>
              <a:t> </a:t>
            </a:r>
            <a:r>
              <a:rPr lang="en-US" dirty="0" err="1"/>
              <a:t>Makine</a:t>
            </a:r>
            <a:r>
              <a:rPr lang="en-US" dirty="0"/>
              <a:t> </a:t>
            </a:r>
            <a:r>
              <a:rPr lang="en-US" dirty="0" err="1"/>
              <a:t>Öğrenmesi</a:t>
            </a:r>
            <a:r>
              <a:rPr lang="en-US" dirty="0"/>
              <a:t> </a:t>
            </a:r>
            <a:r>
              <a:rPr lang="en-US" dirty="0" err="1"/>
              <a:t>Modelleri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2"/>
            <a:ext cx="10869562" cy="398180"/>
          </a:xfrm>
        </p:spPr>
        <p:txBody>
          <a:bodyPr>
            <a:normAutofit/>
          </a:bodyPr>
          <a:lstStyle/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Modelin</a:t>
            </a:r>
            <a:r>
              <a:rPr lang="en-US" sz="1800" dirty="0" smtClean="0"/>
              <a:t> </a:t>
            </a:r>
            <a:r>
              <a:rPr lang="en-US" sz="1800" dirty="0" err="1" smtClean="0"/>
              <a:t>yorumlanmasını</a:t>
            </a:r>
            <a:r>
              <a:rPr lang="en-US" sz="1800" dirty="0" smtClean="0"/>
              <a:t> </a:t>
            </a:r>
            <a:r>
              <a:rPr lang="en-US" sz="1800" dirty="0" err="1"/>
              <a:t>daha</a:t>
            </a:r>
            <a:r>
              <a:rPr lang="en-US" sz="1800" dirty="0"/>
              <a:t> da </a:t>
            </a:r>
            <a:r>
              <a:rPr lang="en-US" sz="1800" dirty="0" err="1"/>
              <a:t>kolaylaştırmak</a:t>
            </a:r>
            <a:r>
              <a:rPr lang="en-US" sz="1800" dirty="0"/>
              <a:t> </a:t>
            </a:r>
            <a:r>
              <a:rPr lang="en-US" sz="1800" dirty="0" err="1"/>
              <a:t>için</a:t>
            </a:r>
            <a:r>
              <a:rPr lang="en-US" sz="1800" dirty="0"/>
              <a:t> </a:t>
            </a:r>
            <a:r>
              <a:rPr lang="en-US" sz="1800" dirty="0" err="1"/>
              <a:t>görselleştirme</a:t>
            </a:r>
            <a:r>
              <a:rPr lang="en-US" sz="1800" dirty="0"/>
              <a:t> </a:t>
            </a:r>
            <a:r>
              <a:rPr lang="en-US" sz="1800" dirty="0" err="1"/>
              <a:t>yöntemleri</a:t>
            </a:r>
            <a:r>
              <a:rPr lang="en-US" sz="1800" dirty="0"/>
              <a:t> </a:t>
            </a:r>
            <a:r>
              <a:rPr lang="en-US" sz="1800" dirty="0" err="1"/>
              <a:t>kullanılır</a:t>
            </a:r>
            <a:r>
              <a:rPr lang="en-US" sz="1800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661219" y="3457522"/>
            <a:ext cx="2257425" cy="1552575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36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80944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/>
              <a:t>Şeffaf</a:t>
            </a:r>
            <a:r>
              <a:rPr lang="en-US" dirty="0"/>
              <a:t> </a:t>
            </a:r>
            <a:r>
              <a:rPr lang="en-US" dirty="0" err="1"/>
              <a:t>Makine</a:t>
            </a:r>
            <a:r>
              <a:rPr lang="en-US" dirty="0"/>
              <a:t> </a:t>
            </a:r>
            <a:r>
              <a:rPr lang="en-US" dirty="0" err="1"/>
              <a:t>Öğrenmesi</a:t>
            </a:r>
            <a:r>
              <a:rPr lang="en-US" dirty="0"/>
              <a:t> </a:t>
            </a:r>
            <a:r>
              <a:rPr lang="en-US" dirty="0" err="1"/>
              <a:t>Modelleri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Bayesian </a:t>
            </a:r>
            <a:r>
              <a:rPr lang="en-US" sz="1800" b="1" dirty="0" err="1"/>
              <a:t>Modeller</a:t>
            </a:r>
            <a:endParaRPr lang="en-US" sz="1800" dirty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Bir</a:t>
            </a:r>
            <a:r>
              <a:rPr lang="en-US" sz="1800" dirty="0" smtClean="0"/>
              <a:t> </a:t>
            </a:r>
            <a:r>
              <a:rPr lang="en-US" sz="1800" dirty="0"/>
              <a:t>Bayes </a:t>
            </a:r>
            <a:r>
              <a:rPr lang="en-US" sz="1800" dirty="0" err="1"/>
              <a:t>modeli</a:t>
            </a:r>
            <a:r>
              <a:rPr lang="en-US" sz="1800" dirty="0"/>
              <a:t> </a:t>
            </a:r>
            <a:r>
              <a:rPr lang="en-US" sz="1800" dirty="0" err="1"/>
              <a:t>genellikle</a:t>
            </a:r>
            <a:r>
              <a:rPr lang="en-US" sz="1800" dirty="0"/>
              <a:t>, </a:t>
            </a:r>
            <a:r>
              <a:rPr lang="en-US" sz="1800" dirty="0" err="1"/>
              <a:t>bağlantıları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dizi</a:t>
            </a:r>
            <a:r>
              <a:rPr lang="en-US" sz="1800" dirty="0"/>
              <a:t> </a:t>
            </a:r>
            <a:r>
              <a:rPr lang="en-US" sz="1800" dirty="0" err="1"/>
              <a:t>değişken</a:t>
            </a:r>
            <a:r>
              <a:rPr lang="en-US" sz="1800" dirty="0"/>
              <a:t> </a:t>
            </a:r>
            <a:r>
              <a:rPr lang="en-US" sz="1800" dirty="0" err="1"/>
              <a:t>arasındaki</a:t>
            </a:r>
            <a:r>
              <a:rPr lang="en-US" sz="1800" dirty="0"/>
              <a:t> </a:t>
            </a:r>
            <a:r>
              <a:rPr lang="en-US" sz="1800" dirty="0" err="1"/>
              <a:t>koşullu</a:t>
            </a:r>
            <a:r>
              <a:rPr lang="en-US" sz="1800" dirty="0"/>
              <a:t> </a:t>
            </a:r>
            <a:r>
              <a:rPr lang="en-US" sz="1800" dirty="0" err="1"/>
              <a:t>bağımlılıkları</a:t>
            </a:r>
            <a:r>
              <a:rPr lang="en-US" sz="1800" dirty="0"/>
              <a:t> </a:t>
            </a:r>
            <a:r>
              <a:rPr lang="en-US" sz="1800" dirty="0" err="1"/>
              <a:t>temsil</a:t>
            </a:r>
            <a:r>
              <a:rPr lang="en-US" sz="1800" dirty="0"/>
              <a:t> </a:t>
            </a:r>
            <a:r>
              <a:rPr lang="en-US" sz="1800" dirty="0" err="1"/>
              <a:t>eden</a:t>
            </a:r>
            <a:r>
              <a:rPr lang="en-US" sz="1800" dirty="0"/>
              <a:t>, </a:t>
            </a:r>
            <a:r>
              <a:rPr lang="en-US" sz="1800" dirty="0" err="1"/>
              <a:t>olasılıksal</a:t>
            </a:r>
            <a:r>
              <a:rPr lang="en-US" sz="1800" dirty="0"/>
              <a:t> </a:t>
            </a:r>
            <a:r>
              <a:rPr lang="en-US" sz="1800" dirty="0" err="1"/>
              <a:t>yönlendirilmiş</a:t>
            </a:r>
            <a:r>
              <a:rPr lang="en-US" sz="1800" dirty="0"/>
              <a:t> </a:t>
            </a:r>
            <a:r>
              <a:rPr lang="en-US" sz="1800" dirty="0" err="1"/>
              <a:t>döngüsel</a:t>
            </a:r>
            <a:r>
              <a:rPr lang="en-US" sz="1800" dirty="0"/>
              <a:t> </a:t>
            </a:r>
            <a:r>
              <a:rPr lang="en-US" sz="1800" dirty="0" err="1"/>
              <a:t>olmayan</a:t>
            </a:r>
            <a:r>
              <a:rPr lang="en-US" sz="1800" dirty="0"/>
              <a:t> </a:t>
            </a:r>
            <a:r>
              <a:rPr lang="en-US" sz="1800" dirty="0" err="1" smtClean="0"/>
              <a:t>grafik</a:t>
            </a:r>
            <a:r>
              <a:rPr lang="en-US" sz="1800" dirty="0" smtClean="0"/>
              <a:t> </a:t>
            </a:r>
            <a:r>
              <a:rPr lang="en-US" sz="1800" dirty="0" err="1" smtClean="0"/>
              <a:t>modellerdir</a:t>
            </a:r>
            <a:endParaRPr lang="en-US" sz="1800" dirty="0" smtClean="0"/>
          </a:p>
          <a:p>
            <a:pPr algn="just"/>
            <a:endParaRPr lang="en-US" sz="1800" dirty="0" smtClean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Örneğin</a:t>
            </a:r>
            <a:r>
              <a:rPr lang="en-US" sz="1800" dirty="0" smtClean="0"/>
              <a:t>, </a:t>
            </a:r>
            <a:r>
              <a:rPr lang="en-US" sz="1800" dirty="0" err="1" smtClean="0"/>
              <a:t>bir</a:t>
            </a:r>
            <a:r>
              <a:rPr lang="en-US" sz="1800" dirty="0" smtClean="0"/>
              <a:t> </a:t>
            </a:r>
            <a:r>
              <a:rPr lang="en-US" sz="1800" dirty="0"/>
              <a:t>Bayes </a:t>
            </a:r>
            <a:r>
              <a:rPr lang="en-US" sz="1800" dirty="0" err="1"/>
              <a:t>ağı</a:t>
            </a:r>
            <a:r>
              <a:rPr lang="en-US" sz="1800" dirty="0"/>
              <a:t>, </a:t>
            </a:r>
            <a:r>
              <a:rPr lang="en-US" sz="1800" dirty="0" err="1"/>
              <a:t>hastalıklar</a:t>
            </a:r>
            <a:r>
              <a:rPr lang="en-US" sz="1800" dirty="0"/>
              <a:t>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semptomlar</a:t>
            </a:r>
            <a:r>
              <a:rPr lang="en-US" sz="1800" dirty="0"/>
              <a:t> </a:t>
            </a:r>
            <a:r>
              <a:rPr lang="en-US" sz="1800" dirty="0" err="1"/>
              <a:t>arasındaki</a:t>
            </a:r>
            <a:r>
              <a:rPr lang="en-US" sz="1800" dirty="0"/>
              <a:t> </a:t>
            </a:r>
            <a:r>
              <a:rPr lang="en-US" sz="1800" dirty="0" err="1"/>
              <a:t>olasılıksal</a:t>
            </a:r>
            <a:r>
              <a:rPr lang="en-US" sz="1800" dirty="0"/>
              <a:t> </a:t>
            </a:r>
            <a:r>
              <a:rPr lang="en-US" sz="1800" dirty="0" err="1"/>
              <a:t>ilişkileri</a:t>
            </a:r>
            <a:r>
              <a:rPr lang="en-US" sz="1800" dirty="0"/>
              <a:t> </a:t>
            </a:r>
            <a:r>
              <a:rPr lang="en-US" sz="1800" dirty="0" err="1"/>
              <a:t>temsil</a:t>
            </a:r>
            <a:r>
              <a:rPr lang="en-US" sz="1800" dirty="0"/>
              <a:t> </a:t>
            </a:r>
            <a:r>
              <a:rPr lang="en-US" sz="1800" dirty="0" err="1"/>
              <a:t>edebilir</a:t>
            </a:r>
            <a:r>
              <a:rPr lang="en-US" sz="1800" dirty="0"/>
              <a:t>. </a:t>
            </a:r>
            <a:r>
              <a:rPr lang="en-US" sz="1800" dirty="0" err="1"/>
              <a:t>Verilen</a:t>
            </a:r>
            <a:r>
              <a:rPr lang="en-US" sz="1800" dirty="0"/>
              <a:t> </a:t>
            </a:r>
            <a:r>
              <a:rPr lang="en-US" sz="1800" dirty="0" err="1"/>
              <a:t>semptomlar</a:t>
            </a:r>
            <a:r>
              <a:rPr lang="en-US" sz="1800" dirty="0"/>
              <a:t>, </a:t>
            </a:r>
            <a:r>
              <a:rPr lang="en-US" sz="1800" dirty="0" err="1"/>
              <a:t>ağ</a:t>
            </a:r>
            <a:r>
              <a:rPr lang="en-US" sz="1800" dirty="0"/>
              <a:t>, </a:t>
            </a:r>
            <a:r>
              <a:rPr lang="en-US" sz="1800" dirty="0" err="1"/>
              <a:t>çeşitli</a:t>
            </a:r>
            <a:r>
              <a:rPr lang="en-US" sz="1800" dirty="0"/>
              <a:t> </a:t>
            </a:r>
            <a:r>
              <a:rPr lang="en-US" sz="1800" dirty="0" err="1"/>
              <a:t>hastalıkların</a:t>
            </a:r>
            <a:r>
              <a:rPr lang="en-US" sz="1800" dirty="0"/>
              <a:t> </a:t>
            </a:r>
            <a:r>
              <a:rPr lang="en-US" sz="1800" dirty="0" err="1"/>
              <a:t>varlığının</a:t>
            </a:r>
            <a:r>
              <a:rPr lang="en-US" sz="1800" dirty="0"/>
              <a:t> </a:t>
            </a:r>
            <a:r>
              <a:rPr lang="en-US" sz="1800" dirty="0" err="1"/>
              <a:t>olasılıklarını</a:t>
            </a:r>
            <a:r>
              <a:rPr lang="en-US" sz="1800" dirty="0"/>
              <a:t> </a:t>
            </a:r>
            <a:r>
              <a:rPr lang="en-US" sz="1800" dirty="0" err="1"/>
              <a:t>hesaplamak</a:t>
            </a:r>
            <a:r>
              <a:rPr lang="en-US" sz="1800" dirty="0"/>
              <a:t> </a:t>
            </a:r>
            <a:r>
              <a:rPr lang="en-US" sz="1800" dirty="0" err="1"/>
              <a:t>için</a:t>
            </a:r>
            <a:r>
              <a:rPr lang="en-US" sz="1800" dirty="0"/>
              <a:t> </a:t>
            </a:r>
            <a:r>
              <a:rPr lang="en-US" sz="1800" dirty="0" err="1"/>
              <a:t>kullanılabilir</a:t>
            </a:r>
            <a:r>
              <a:rPr lang="en-US" sz="1800" dirty="0"/>
              <a:t>. </a:t>
            </a:r>
            <a:endParaRPr lang="en-US" sz="1800" dirty="0" smtClean="0"/>
          </a:p>
          <a:p>
            <a:pPr algn="just"/>
            <a:endParaRPr lang="en-US" sz="1800" dirty="0"/>
          </a:p>
          <a:p>
            <a:pPr algn="just"/>
            <a:r>
              <a:rPr lang="en-US" sz="1800" dirty="0" smtClean="0"/>
              <a:t> Bu </a:t>
            </a:r>
            <a:r>
              <a:rPr lang="en-US" sz="1800" dirty="0" err="1" smtClean="0"/>
              <a:t>modeller</a:t>
            </a:r>
            <a:r>
              <a:rPr lang="en-US" sz="1800" dirty="0" smtClean="0"/>
              <a:t> </a:t>
            </a:r>
            <a:r>
              <a:rPr lang="en-US" sz="1800" dirty="0" err="1"/>
              <a:t>aynı</a:t>
            </a:r>
            <a:r>
              <a:rPr lang="en-US" sz="1800" dirty="0"/>
              <a:t> </a:t>
            </a:r>
            <a:r>
              <a:rPr lang="en-US" sz="1800" dirty="0" err="1"/>
              <a:t>zamanda</a:t>
            </a:r>
            <a:r>
              <a:rPr lang="en-US" sz="1800" dirty="0"/>
              <a:t> </a:t>
            </a:r>
            <a:r>
              <a:rPr lang="en-US" sz="1800" dirty="0" err="1"/>
              <a:t>özellikler</a:t>
            </a:r>
            <a:r>
              <a:rPr lang="en-US" sz="1800" dirty="0"/>
              <a:t>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hedef</a:t>
            </a:r>
            <a:r>
              <a:rPr lang="en-US" sz="1800" dirty="0"/>
              <a:t> </a:t>
            </a:r>
            <a:r>
              <a:rPr lang="en-US" sz="1800" dirty="0" err="1"/>
              <a:t>arasındaki</a:t>
            </a:r>
            <a:r>
              <a:rPr lang="en-US" sz="1800" dirty="0"/>
              <a:t> </a:t>
            </a:r>
            <a:r>
              <a:rPr lang="en-US" sz="1800" dirty="0" err="1"/>
              <a:t>ilişkilerin</a:t>
            </a:r>
            <a:r>
              <a:rPr lang="en-US" sz="1800" dirty="0"/>
              <a:t> </a:t>
            </a:r>
            <a:r>
              <a:rPr lang="en-US" sz="1800" dirty="0" err="1"/>
              <a:t>açık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temsilini</a:t>
            </a:r>
            <a:r>
              <a:rPr lang="en-US" sz="1800" dirty="0"/>
              <a:t> de </a:t>
            </a:r>
            <a:r>
              <a:rPr lang="en-US" sz="1800" dirty="0" err="1"/>
              <a:t>iletir</a:t>
            </a:r>
            <a:r>
              <a:rPr lang="en-US" sz="1800" dirty="0"/>
              <a:t>, </a:t>
            </a:r>
            <a:r>
              <a:rPr lang="en-US" sz="1800" dirty="0" err="1"/>
              <a:t>bu</a:t>
            </a:r>
            <a:r>
              <a:rPr lang="en-US" sz="1800" dirty="0"/>
              <a:t> </a:t>
            </a:r>
            <a:r>
              <a:rPr lang="en-US" sz="1800" dirty="0" err="1"/>
              <a:t>durumda</a:t>
            </a:r>
            <a:r>
              <a:rPr lang="en-US" sz="1800" dirty="0"/>
              <a:t> </a:t>
            </a:r>
            <a:r>
              <a:rPr lang="en-US" sz="1800" dirty="0" err="1"/>
              <a:t>değişkenleri</a:t>
            </a:r>
            <a:r>
              <a:rPr lang="en-US" sz="1800" dirty="0"/>
              <a:t> </a:t>
            </a:r>
            <a:r>
              <a:rPr lang="en-US" sz="1800" dirty="0" err="1"/>
              <a:t>birbirine</a:t>
            </a:r>
            <a:r>
              <a:rPr lang="en-US" sz="1800" dirty="0"/>
              <a:t> </a:t>
            </a:r>
            <a:r>
              <a:rPr lang="en-US" sz="1800" dirty="0" err="1"/>
              <a:t>bağlayan</a:t>
            </a:r>
            <a:r>
              <a:rPr lang="en-US" sz="1800" dirty="0"/>
              <a:t> </a:t>
            </a:r>
            <a:r>
              <a:rPr lang="en-US" sz="1800" dirty="0" err="1" smtClean="0"/>
              <a:t>bağlantılar</a:t>
            </a:r>
            <a:r>
              <a:rPr lang="en-US" sz="1800" dirty="0" smtClean="0"/>
              <a:t> </a:t>
            </a:r>
            <a:r>
              <a:rPr lang="en-US" sz="1800" dirty="0" err="1" smtClean="0"/>
              <a:t>açıkça</a:t>
            </a:r>
            <a:r>
              <a:rPr lang="en-US" sz="1800" dirty="0" smtClean="0"/>
              <a:t> </a:t>
            </a:r>
            <a:r>
              <a:rPr lang="en-US" sz="1800" dirty="0" err="1"/>
              <a:t>verilir</a:t>
            </a:r>
            <a:r>
              <a:rPr lang="en-US" sz="1800" dirty="0" smtClean="0"/>
              <a:t>.</a:t>
            </a:r>
          </a:p>
          <a:p>
            <a:pPr algn="just"/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37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47757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/>
              <a:t>Şeffaf</a:t>
            </a:r>
            <a:r>
              <a:rPr lang="en-US" dirty="0"/>
              <a:t> </a:t>
            </a:r>
            <a:r>
              <a:rPr lang="en-US" dirty="0" err="1"/>
              <a:t>Makine</a:t>
            </a:r>
            <a:r>
              <a:rPr lang="en-US" dirty="0"/>
              <a:t> </a:t>
            </a:r>
            <a:r>
              <a:rPr lang="en-US" dirty="0" err="1"/>
              <a:t>Öğrenmesi</a:t>
            </a:r>
            <a:r>
              <a:rPr lang="en-US" dirty="0"/>
              <a:t> </a:t>
            </a:r>
            <a:r>
              <a:rPr lang="en-US" dirty="0" err="1"/>
              <a:t>Modelleri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2"/>
            <a:ext cx="10869562" cy="1469598"/>
          </a:xfrm>
        </p:spPr>
        <p:txBody>
          <a:bodyPr/>
          <a:lstStyle/>
          <a:p>
            <a:pPr lvl="0" algn="just"/>
            <a:r>
              <a:rPr lang="en-US" sz="1800" dirty="0" smtClean="0">
                <a:solidFill>
                  <a:prstClr val="black"/>
                </a:solidFill>
              </a:rPr>
              <a:t> Bayes </a:t>
            </a:r>
            <a:r>
              <a:rPr lang="en-US" sz="1800" dirty="0" err="1">
                <a:solidFill>
                  <a:prstClr val="black"/>
                </a:solidFill>
              </a:rPr>
              <a:t>modellerinin</a:t>
            </a:r>
            <a:r>
              <a:rPr lang="en-US" sz="1800" dirty="0">
                <a:solidFill>
                  <a:prstClr val="black"/>
                </a:solidFill>
              </a:rPr>
              <a:t> </a:t>
            </a:r>
            <a:r>
              <a:rPr lang="en-US" sz="1800" dirty="0" err="1">
                <a:solidFill>
                  <a:prstClr val="black"/>
                </a:solidFill>
              </a:rPr>
              <a:t>bilişsel</a:t>
            </a:r>
            <a:r>
              <a:rPr lang="en-US" sz="1800" dirty="0">
                <a:solidFill>
                  <a:prstClr val="black"/>
                </a:solidFill>
              </a:rPr>
              <a:t> </a:t>
            </a:r>
            <a:r>
              <a:rPr lang="en-US" sz="1800" dirty="0" err="1">
                <a:solidFill>
                  <a:prstClr val="black"/>
                </a:solidFill>
              </a:rPr>
              <a:t>modelleme</a:t>
            </a:r>
            <a:r>
              <a:rPr lang="en-US" sz="1800" dirty="0">
                <a:solidFill>
                  <a:prstClr val="black"/>
                </a:solidFill>
              </a:rPr>
              <a:t>, </a:t>
            </a:r>
            <a:r>
              <a:rPr lang="en-US" sz="1800" dirty="0" err="1">
                <a:solidFill>
                  <a:prstClr val="black"/>
                </a:solidFill>
              </a:rPr>
              <a:t>balıkçılık</a:t>
            </a:r>
            <a:r>
              <a:rPr lang="en-US" sz="1800" dirty="0">
                <a:solidFill>
                  <a:prstClr val="black"/>
                </a:solidFill>
              </a:rPr>
              <a:t>, </a:t>
            </a:r>
            <a:r>
              <a:rPr lang="en-US" sz="1800" dirty="0" err="1">
                <a:solidFill>
                  <a:prstClr val="black"/>
                </a:solidFill>
              </a:rPr>
              <a:t>oyun</a:t>
            </a:r>
            <a:r>
              <a:rPr lang="en-US" sz="1800" dirty="0">
                <a:solidFill>
                  <a:prstClr val="black"/>
                </a:solidFill>
              </a:rPr>
              <a:t>, </a:t>
            </a:r>
            <a:r>
              <a:rPr lang="en-US" sz="1800" dirty="0" err="1">
                <a:solidFill>
                  <a:prstClr val="black"/>
                </a:solidFill>
              </a:rPr>
              <a:t>iklim</a:t>
            </a:r>
            <a:r>
              <a:rPr lang="en-US" sz="1800" dirty="0">
                <a:solidFill>
                  <a:prstClr val="black"/>
                </a:solidFill>
              </a:rPr>
              <a:t>, </a:t>
            </a:r>
            <a:r>
              <a:rPr lang="en-US" sz="1800" dirty="0" err="1">
                <a:solidFill>
                  <a:prstClr val="black"/>
                </a:solidFill>
              </a:rPr>
              <a:t>ekonometri</a:t>
            </a:r>
            <a:r>
              <a:rPr lang="en-US" sz="1800" dirty="0">
                <a:solidFill>
                  <a:prstClr val="black"/>
                </a:solidFill>
              </a:rPr>
              <a:t> </a:t>
            </a:r>
            <a:r>
              <a:rPr lang="en-US" sz="1800" dirty="0" err="1">
                <a:solidFill>
                  <a:prstClr val="black"/>
                </a:solidFill>
              </a:rPr>
              <a:t>veya</a:t>
            </a:r>
            <a:r>
              <a:rPr lang="en-US" sz="1800" dirty="0">
                <a:solidFill>
                  <a:prstClr val="black"/>
                </a:solidFill>
              </a:rPr>
              <a:t> </a:t>
            </a:r>
            <a:r>
              <a:rPr lang="en-US" sz="1800" dirty="0" err="1">
                <a:solidFill>
                  <a:prstClr val="black"/>
                </a:solidFill>
              </a:rPr>
              <a:t>robotik</a:t>
            </a:r>
            <a:r>
              <a:rPr lang="en-US" sz="1800" dirty="0">
                <a:solidFill>
                  <a:prstClr val="black"/>
                </a:solidFill>
              </a:rPr>
              <a:t> </a:t>
            </a:r>
            <a:r>
              <a:rPr lang="en-US" sz="1800" dirty="0" err="1">
                <a:solidFill>
                  <a:prstClr val="black"/>
                </a:solidFill>
              </a:rPr>
              <a:t>gibi</a:t>
            </a:r>
            <a:r>
              <a:rPr lang="en-US" sz="1800" dirty="0">
                <a:solidFill>
                  <a:prstClr val="black"/>
                </a:solidFill>
              </a:rPr>
              <a:t> </a:t>
            </a:r>
            <a:r>
              <a:rPr lang="en-US" sz="1800" dirty="0" err="1">
                <a:solidFill>
                  <a:prstClr val="black"/>
                </a:solidFill>
              </a:rPr>
              <a:t>çeşitli</a:t>
            </a:r>
            <a:r>
              <a:rPr lang="en-US" sz="1800" dirty="0">
                <a:solidFill>
                  <a:prstClr val="black"/>
                </a:solidFill>
              </a:rPr>
              <a:t> </a:t>
            </a:r>
            <a:r>
              <a:rPr lang="en-US" sz="1800" dirty="0" err="1">
                <a:solidFill>
                  <a:prstClr val="black"/>
                </a:solidFill>
              </a:rPr>
              <a:t>uygulamalarda</a:t>
            </a:r>
            <a:r>
              <a:rPr lang="en-US" sz="1800" dirty="0">
                <a:solidFill>
                  <a:prstClr val="black"/>
                </a:solidFill>
              </a:rPr>
              <a:t> </a:t>
            </a:r>
            <a:r>
              <a:rPr lang="en-US" sz="1800" dirty="0" err="1">
                <a:solidFill>
                  <a:prstClr val="black"/>
                </a:solidFill>
              </a:rPr>
              <a:t>büyük</a:t>
            </a:r>
            <a:r>
              <a:rPr lang="en-US" sz="1800" dirty="0">
                <a:solidFill>
                  <a:prstClr val="black"/>
                </a:solidFill>
              </a:rPr>
              <a:t> </a:t>
            </a:r>
            <a:r>
              <a:rPr lang="en-US" sz="1800" dirty="0" err="1">
                <a:solidFill>
                  <a:prstClr val="black"/>
                </a:solidFill>
              </a:rPr>
              <a:t>içgörülere</a:t>
            </a:r>
            <a:r>
              <a:rPr lang="en-US" sz="1800" dirty="0">
                <a:solidFill>
                  <a:prstClr val="black"/>
                </a:solidFill>
              </a:rPr>
              <a:t> </a:t>
            </a:r>
            <a:r>
              <a:rPr lang="en-US" sz="1800" dirty="0" err="1">
                <a:solidFill>
                  <a:prstClr val="black"/>
                </a:solidFill>
              </a:rPr>
              <a:t>yol</a:t>
            </a:r>
            <a:r>
              <a:rPr lang="en-US" sz="1800" dirty="0">
                <a:solidFill>
                  <a:prstClr val="black"/>
                </a:solidFill>
              </a:rPr>
              <a:t> </a:t>
            </a:r>
            <a:r>
              <a:rPr lang="en-US" sz="1800" dirty="0" err="1">
                <a:solidFill>
                  <a:prstClr val="black"/>
                </a:solidFill>
              </a:rPr>
              <a:t>açtığı</a:t>
            </a:r>
            <a:r>
              <a:rPr lang="en-US" sz="1800" dirty="0">
                <a:solidFill>
                  <a:prstClr val="black"/>
                </a:solidFill>
              </a:rPr>
              <a:t> </a:t>
            </a:r>
            <a:r>
              <a:rPr lang="en-US" sz="1800" dirty="0" err="1">
                <a:solidFill>
                  <a:prstClr val="black"/>
                </a:solidFill>
              </a:rPr>
              <a:t>gösterilmiştir</a:t>
            </a:r>
            <a:r>
              <a:rPr lang="en-US" sz="1800" dirty="0">
                <a:solidFill>
                  <a:prstClr val="black"/>
                </a:solidFill>
              </a:rPr>
              <a:t>. </a:t>
            </a:r>
            <a:endParaRPr lang="en-US" sz="1800" dirty="0" smtClean="0">
              <a:solidFill>
                <a:prstClr val="black"/>
              </a:solidFill>
            </a:endParaRPr>
          </a:p>
          <a:p>
            <a:pPr lvl="0" algn="just"/>
            <a:endParaRPr lang="en-US" sz="1800" dirty="0">
              <a:solidFill>
                <a:prstClr val="black"/>
              </a:solidFill>
            </a:endParaRPr>
          </a:p>
          <a:p>
            <a:pPr lvl="0" algn="just"/>
            <a:r>
              <a:rPr lang="en-US" sz="1800" dirty="0" smtClean="0">
                <a:solidFill>
                  <a:prstClr val="black"/>
                </a:solidFill>
              </a:rPr>
              <a:t> </a:t>
            </a:r>
            <a:r>
              <a:rPr lang="en-US" sz="1800" dirty="0" err="1" smtClean="0">
                <a:solidFill>
                  <a:prstClr val="black"/>
                </a:solidFill>
              </a:rPr>
              <a:t>Ayrıca</a:t>
            </a:r>
            <a:r>
              <a:rPr lang="en-US" sz="1800" dirty="0">
                <a:solidFill>
                  <a:prstClr val="black"/>
                </a:solidFill>
              </a:rPr>
              <a:t>, </a:t>
            </a:r>
            <a:r>
              <a:rPr lang="en-US" sz="1800" dirty="0" err="1">
                <a:solidFill>
                  <a:prstClr val="black"/>
                </a:solidFill>
              </a:rPr>
              <a:t>ağaç</a:t>
            </a:r>
            <a:r>
              <a:rPr lang="en-US" sz="1800" dirty="0">
                <a:solidFill>
                  <a:prstClr val="black"/>
                </a:solidFill>
              </a:rPr>
              <a:t> </a:t>
            </a:r>
            <a:r>
              <a:rPr lang="en-US" sz="1800" dirty="0" err="1">
                <a:solidFill>
                  <a:prstClr val="black"/>
                </a:solidFill>
              </a:rPr>
              <a:t>topluluklarının</a:t>
            </a:r>
            <a:r>
              <a:rPr lang="en-US" sz="1800" dirty="0">
                <a:solidFill>
                  <a:prstClr val="black"/>
                </a:solidFill>
              </a:rPr>
              <a:t> </a:t>
            </a:r>
            <a:r>
              <a:rPr lang="en-US" sz="1800" dirty="0" err="1">
                <a:solidFill>
                  <a:prstClr val="black"/>
                </a:solidFill>
              </a:rPr>
              <a:t>ortalamasının</a:t>
            </a:r>
            <a:r>
              <a:rPr lang="en-US" sz="1800" dirty="0">
                <a:solidFill>
                  <a:prstClr val="black"/>
                </a:solidFill>
              </a:rPr>
              <a:t> </a:t>
            </a:r>
            <a:r>
              <a:rPr lang="en-US" sz="1800" dirty="0" err="1">
                <a:solidFill>
                  <a:prstClr val="black"/>
                </a:solidFill>
              </a:rPr>
              <a:t>alınması</a:t>
            </a:r>
            <a:r>
              <a:rPr lang="en-US" sz="1800" dirty="0">
                <a:solidFill>
                  <a:prstClr val="black"/>
                </a:solidFill>
              </a:rPr>
              <a:t> </a:t>
            </a:r>
            <a:r>
              <a:rPr lang="en-US" sz="1800" dirty="0" err="1">
                <a:solidFill>
                  <a:prstClr val="black"/>
                </a:solidFill>
              </a:rPr>
              <a:t>gibi</a:t>
            </a:r>
            <a:r>
              <a:rPr lang="en-US" sz="1800" dirty="0">
                <a:solidFill>
                  <a:prstClr val="black"/>
                </a:solidFill>
              </a:rPr>
              <a:t> </a:t>
            </a:r>
            <a:r>
              <a:rPr lang="en-US" sz="1800" dirty="0" err="1">
                <a:solidFill>
                  <a:prstClr val="black"/>
                </a:solidFill>
              </a:rPr>
              <a:t>diğer</a:t>
            </a:r>
            <a:r>
              <a:rPr lang="en-US" sz="1800" dirty="0">
                <a:solidFill>
                  <a:prstClr val="black"/>
                </a:solidFill>
              </a:rPr>
              <a:t> </a:t>
            </a:r>
            <a:r>
              <a:rPr lang="en-US" sz="1800" dirty="0" err="1">
                <a:solidFill>
                  <a:prstClr val="black"/>
                </a:solidFill>
              </a:rPr>
              <a:t>modelleri</a:t>
            </a:r>
            <a:r>
              <a:rPr lang="en-US" sz="1800" dirty="0">
                <a:solidFill>
                  <a:prstClr val="black"/>
                </a:solidFill>
              </a:rPr>
              <a:t> </a:t>
            </a:r>
            <a:r>
              <a:rPr lang="en-US" sz="1800" dirty="0" err="1">
                <a:solidFill>
                  <a:prstClr val="black"/>
                </a:solidFill>
              </a:rPr>
              <a:t>açıklamak</a:t>
            </a:r>
            <a:r>
              <a:rPr lang="en-US" sz="1800" dirty="0">
                <a:solidFill>
                  <a:prstClr val="black"/>
                </a:solidFill>
              </a:rPr>
              <a:t> </a:t>
            </a:r>
            <a:r>
              <a:rPr lang="en-US" sz="1800" dirty="0" err="1">
                <a:solidFill>
                  <a:prstClr val="black"/>
                </a:solidFill>
              </a:rPr>
              <a:t>için</a:t>
            </a:r>
            <a:r>
              <a:rPr lang="en-US" sz="1800" dirty="0">
                <a:solidFill>
                  <a:prstClr val="black"/>
                </a:solidFill>
              </a:rPr>
              <a:t> de </a:t>
            </a:r>
            <a:r>
              <a:rPr lang="en-US" sz="1800" dirty="0" err="1">
                <a:solidFill>
                  <a:prstClr val="black"/>
                </a:solidFill>
              </a:rPr>
              <a:t>kullanılmıştır</a:t>
            </a:r>
            <a:r>
              <a:rPr lang="en-US" sz="1800" dirty="0">
                <a:solidFill>
                  <a:prstClr val="black"/>
                </a:solidFill>
              </a:rPr>
              <a:t>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661219" y="3876386"/>
            <a:ext cx="2552700" cy="15621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38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07883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958" y="1264802"/>
            <a:ext cx="8482730" cy="5033963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Şeffaf</a:t>
            </a:r>
            <a:r>
              <a:rPr lang="en-US" dirty="0"/>
              <a:t> </a:t>
            </a:r>
            <a:r>
              <a:rPr lang="en-US" dirty="0" err="1"/>
              <a:t>Makine</a:t>
            </a:r>
            <a:r>
              <a:rPr lang="en-US" dirty="0"/>
              <a:t> </a:t>
            </a:r>
            <a:r>
              <a:rPr lang="en-US" dirty="0" err="1"/>
              <a:t>Öğrenmesi</a:t>
            </a:r>
            <a:r>
              <a:rPr lang="en-US" dirty="0"/>
              <a:t> </a:t>
            </a:r>
            <a:r>
              <a:rPr lang="en-US" dirty="0" err="1"/>
              <a:t>Modelleri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39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NGIoT/IoT Applications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42835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 smtClean="0"/>
              <a:t>Giriş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684" y="1504511"/>
            <a:ext cx="6211752" cy="4815009"/>
          </a:xfrm>
        </p:spPr>
        <p:txBody>
          <a:bodyPr>
            <a:normAutofit/>
          </a:bodyPr>
          <a:lstStyle/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Günümüzde</a:t>
            </a:r>
            <a:r>
              <a:rPr lang="en-US" sz="1800" dirty="0" smtClean="0"/>
              <a:t> </a:t>
            </a:r>
            <a:r>
              <a:rPr lang="en-US" sz="1800" dirty="0" err="1"/>
              <a:t>Yapay</a:t>
            </a:r>
            <a:r>
              <a:rPr lang="en-US" sz="1800" dirty="0"/>
              <a:t> </a:t>
            </a:r>
            <a:r>
              <a:rPr lang="en-US" sz="1800" dirty="0" err="1"/>
              <a:t>zeka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çok</a:t>
            </a:r>
            <a:r>
              <a:rPr lang="en-US" sz="1800" dirty="0"/>
              <a:t> </a:t>
            </a:r>
            <a:r>
              <a:rPr lang="en-US" sz="1800" dirty="0" err="1"/>
              <a:t>sektörün</a:t>
            </a:r>
            <a:r>
              <a:rPr lang="en-US" sz="1800" dirty="0"/>
              <a:t> </a:t>
            </a:r>
            <a:r>
              <a:rPr lang="en-US" sz="1800" dirty="0" err="1"/>
              <a:t>merkezinde</a:t>
            </a:r>
            <a:r>
              <a:rPr lang="en-US" sz="1800" dirty="0"/>
              <a:t> </a:t>
            </a:r>
            <a:r>
              <a:rPr lang="en-US" sz="1800" dirty="0" err="1"/>
              <a:t>yer</a:t>
            </a:r>
            <a:r>
              <a:rPr lang="en-US" sz="1800" dirty="0"/>
              <a:t> </a:t>
            </a:r>
            <a:r>
              <a:rPr lang="en-US" sz="1800" dirty="0" err="1"/>
              <a:t>alıyor</a:t>
            </a:r>
            <a:r>
              <a:rPr lang="en-US" sz="1800" dirty="0" smtClean="0"/>
              <a:t>.</a:t>
            </a:r>
          </a:p>
          <a:p>
            <a:pPr algn="just"/>
            <a:endParaRPr lang="en-US" sz="1800" dirty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Yapay</a:t>
            </a:r>
            <a:r>
              <a:rPr lang="en-US" sz="1800" dirty="0" smtClean="0"/>
              <a:t> </a:t>
            </a:r>
            <a:r>
              <a:rPr lang="en-US" sz="1800" dirty="0" err="1"/>
              <a:t>zeka</a:t>
            </a:r>
            <a:r>
              <a:rPr lang="en-US" sz="1800" dirty="0"/>
              <a:t> </a:t>
            </a:r>
            <a:r>
              <a:rPr lang="en-US" sz="1800" dirty="0" err="1"/>
              <a:t>günümüzde</a:t>
            </a:r>
            <a:r>
              <a:rPr lang="en-US" sz="1800" dirty="0"/>
              <a:t> </a:t>
            </a:r>
            <a:r>
              <a:rPr lang="en-US" sz="1800" dirty="0" err="1"/>
              <a:t>anlama</a:t>
            </a:r>
            <a:r>
              <a:rPr lang="en-US" sz="1800" dirty="0"/>
              <a:t>, </a:t>
            </a:r>
            <a:r>
              <a:rPr lang="en-US" sz="1800" dirty="0" err="1"/>
              <a:t>sorgulama</a:t>
            </a:r>
            <a:r>
              <a:rPr lang="en-US" sz="1800" dirty="0"/>
              <a:t>, </a:t>
            </a:r>
            <a:r>
              <a:rPr lang="en-US" sz="1800" dirty="0" err="1"/>
              <a:t>öğrenme</a:t>
            </a:r>
            <a:r>
              <a:rPr lang="en-US" sz="1800" dirty="0"/>
              <a:t>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adapte</a:t>
            </a:r>
            <a:r>
              <a:rPr lang="en-US" sz="1800" dirty="0"/>
              <a:t> </a:t>
            </a:r>
            <a:r>
              <a:rPr lang="en-US" sz="1800" dirty="0" err="1"/>
              <a:t>edilebilirlik</a:t>
            </a:r>
            <a:r>
              <a:rPr lang="en-US" sz="1800" dirty="0"/>
              <a:t> </a:t>
            </a:r>
            <a:r>
              <a:rPr lang="en-US" sz="1800" dirty="0" err="1"/>
              <a:t>gibi</a:t>
            </a:r>
            <a:r>
              <a:rPr lang="en-US" sz="1800" dirty="0"/>
              <a:t> </a:t>
            </a:r>
            <a:r>
              <a:rPr lang="en-US" sz="1800" dirty="0" err="1"/>
              <a:t>yönleriyle</a:t>
            </a:r>
            <a:r>
              <a:rPr lang="en-US" sz="1800" dirty="0"/>
              <a:t> </a:t>
            </a:r>
            <a:r>
              <a:rPr lang="en-US" sz="1800" dirty="0" err="1"/>
              <a:t>geliştiriciler</a:t>
            </a:r>
            <a:r>
              <a:rPr lang="en-US" sz="1800" dirty="0"/>
              <a:t> </a:t>
            </a:r>
            <a:r>
              <a:rPr lang="en-US" sz="1800" dirty="0" err="1"/>
              <a:t>için</a:t>
            </a:r>
            <a:r>
              <a:rPr lang="en-US" sz="1800" dirty="0"/>
              <a:t> </a:t>
            </a:r>
            <a:r>
              <a:rPr lang="en-US" sz="1800" dirty="0" err="1"/>
              <a:t>büyük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öneme</a:t>
            </a:r>
            <a:r>
              <a:rPr lang="en-US" sz="1800" dirty="0"/>
              <a:t> </a:t>
            </a:r>
            <a:r>
              <a:rPr lang="en-US" sz="1800" dirty="0" err="1"/>
              <a:t>sahiptir</a:t>
            </a:r>
            <a:r>
              <a:rPr lang="en-US" sz="1800" dirty="0"/>
              <a:t>. </a:t>
            </a:r>
            <a:endParaRPr lang="en-US" sz="1800" dirty="0" smtClean="0"/>
          </a:p>
          <a:p>
            <a:pPr algn="just"/>
            <a:endParaRPr lang="en-US" sz="1800" dirty="0"/>
          </a:p>
          <a:p>
            <a:pPr algn="just"/>
            <a:r>
              <a:rPr lang="en-US" sz="1800" dirty="0" smtClean="0"/>
              <a:t> </a:t>
            </a:r>
            <a:r>
              <a:rPr lang="tr-TR" sz="1800" dirty="0" smtClean="0"/>
              <a:t>Pek </a:t>
            </a:r>
            <a:r>
              <a:rPr lang="tr-TR" sz="1800" dirty="0"/>
              <a:t>çok sektörde neredeyse hiç insan müdahalesinin kalmadığı durumlar bulunmaktadır. </a:t>
            </a:r>
            <a:endParaRPr lang="en-US" sz="1800" dirty="0" smtClean="0"/>
          </a:p>
          <a:p>
            <a:pPr algn="just"/>
            <a:endParaRPr lang="en-US" sz="1800" dirty="0"/>
          </a:p>
          <a:p>
            <a:pPr algn="just"/>
            <a:r>
              <a:rPr lang="en-US" sz="1800" dirty="0" smtClean="0"/>
              <a:t> </a:t>
            </a:r>
            <a:r>
              <a:rPr lang="tr-TR" sz="1800" dirty="0" smtClean="0"/>
              <a:t>Ancak </a:t>
            </a:r>
            <a:r>
              <a:rPr lang="tr-TR" sz="1800" dirty="0"/>
              <a:t>Yapay Zeka zamanla insan hayatını önemli ölçüde etkiler duruma geldi ve bu durum aldığı kararların açıklanması ihtiyacını doğurdu.</a:t>
            </a:r>
            <a:endParaRPr lang="en-US" sz="1800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dirty="0" smtClean="0"/>
              <a:t>NGIoT/IoT Applications</a:t>
            </a:r>
            <a:endParaRPr lang="tr-TR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154" y="1742855"/>
            <a:ext cx="3923091" cy="3459018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91822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b="1" dirty="0"/>
              <a:t>POST-HOC ANALİZİ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>
            <a:normAutofit/>
          </a:bodyPr>
          <a:lstStyle/>
          <a:p>
            <a:pPr algn="just"/>
            <a:r>
              <a:rPr lang="en-US" sz="1800" dirty="0" smtClean="0"/>
              <a:t> Post-hoc </a:t>
            </a:r>
            <a:r>
              <a:rPr lang="en-US" sz="1800" dirty="0" err="1"/>
              <a:t>açıklanabilirlik</a:t>
            </a:r>
            <a:r>
              <a:rPr lang="en-US" sz="1800" dirty="0"/>
              <a:t>, </a:t>
            </a:r>
            <a:r>
              <a:rPr lang="en-US" sz="1800" dirty="0" err="1"/>
              <a:t>yorumlanabilirliklerini</a:t>
            </a:r>
            <a:r>
              <a:rPr lang="en-US" sz="1800" dirty="0"/>
              <a:t> </a:t>
            </a:r>
            <a:r>
              <a:rPr lang="en-US" sz="1800" dirty="0" err="1"/>
              <a:t>geliştirmek</a:t>
            </a:r>
            <a:r>
              <a:rPr lang="en-US" sz="1800" dirty="0"/>
              <a:t> </a:t>
            </a:r>
            <a:r>
              <a:rPr lang="en-US" sz="1800" dirty="0" err="1"/>
              <a:t>için</a:t>
            </a:r>
            <a:r>
              <a:rPr lang="en-US" sz="1800" dirty="0"/>
              <a:t>, </a:t>
            </a:r>
            <a:r>
              <a:rPr lang="en-US" sz="1800" dirty="0" err="1"/>
              <a:t>çeşitli</a:t>
            </a:r>
            <a:r>
              <a:rPr lang="en-US" sz="1800" dirty="0"/>
              <a:t> </a:t>
            </a:r>
            <a:r>
              <a:rPr lang="en-US" sz="1800" dirty="0" err="1"/>
              <a:t>araçlara</a:t>
            </a:r>
            <a:r>
              <a:rPr lang="en-US" sz="1800" dirty="0"/>
              <a:t> </a:t>
            </a:r>
            <a:r>
              <a:rPr lang="en-US" sz="1800" dirty="0" err="1"/>
              <a:t>başvurarak</a:t>
            </a:r>
            <a:r>
              <a:rPr lang="en-US" sz="1800" dirty="0"/>
              <a:t> </a:t>
            </a:r>
            <a:r>
              <a:rPr lang="en-US" sz="1800" dirty="0" err="1"/>
              <a:t>kolayca</a:t>
            </a:r>
            <a:r>
              <a:rPr lang="en-US" sz="1800" dirty="0"/>
              <a:t> </a:t>
            </a:r>
            <a:r>
              <a:rPr lang="en-US" sz="1800" dirty="0" err="1"/>
              <a:t>yorumlanamayan</a:t>
            </a:r>
            <a:r>
              <a:rPr lang="en-US" sz="1800" dirty="0"/>
              <a:t> </a:t>
            </a:r>
            <a:r>
              <a:rPr lang="en-US" sz="1800" dirty="0" err="1"/>
              <a:t>modelleri</a:t>
            </a:r>
            <a:r>
              <a:rPr lang="en-US" sz="1800" dirty="0"/>
              <a:t> </a:t>
            </a:r>
            <a:r>
              <a:rPr lang="en-US" sz="1800" dirty="0" err="1"/>
              <a:t>hedefler</a:t>
            </a:r>
            <a:r>
              <a:rPr lang="en-US" sz="1800" dirty="0" smtClean="0"/>
              <a:t>. Bu </a:t>
            </a:r>
            <a:r>
              <a:rPr lang="en-US" sz="1800" dirty="0" err="1"/>
              <a:t>araçları</a:t>
            </a:r>
            <a:r>
              <a:rPr lang="en-US" sz="1800" dirty="0"/>
              <a:t> </a:t>
            </a:r>
            <a:r>
              <a:rPr lang="en-US" sz="1800" dirty="0" err="1"/>
              <a:t>iki</a:t>
            </a:r>
            <a:r>
              <a:rPr lang="en-US" sz="1800" dirty="0"/>
              <a:t> </a:t>
            </a:r>
            <a:r>
              <a:rPr lang="en-US" sz="1800" dirty="0" err="1"/>
              <a:t>kısımda</a:t>
            </a:r>
            <a:r>
              <a:rPr lang="en-US" sz="1800" dirty="0"/>
              <a:t> </a:t>
            </a:r>
            <a:r>
              <a:rPr lang="en-US" sz="1800" dirty="0" err="1"/>
              <a:t>inceliyoruz</a:t>
            </a:r>
            <a:r>
              <a:rPr lang="en-US" sz="1800" dirty="0"/>
              <a:t>;</a:t>
            </a:r>
          </a:p>
          <a:p>
            <a:pPr lvl="1">
              <a:lnSpc>
                <a:spcPct val="150000"/>
              </a:lnSpc>
            </a:pPr>
            <a:r>
              <a:rPr lang="en-US" sz="1400" dirty="0" smtClean="0"/>
              <a:t>Model </a:t>
            </a:r>
            <a:r>
              <a:rPr lang="en-US" sz="1400" dirty="0"/>
              <a:t>Agnostic</a:t>
            </a:r>
          </a:p>
          <a:p>
            <a:pPr lvl="1">
              <a:lnSpc>
                <a:spcPct val="150000"/>
              </a:lnSpc>
            </a:pPr>
            <a:r>
              <a:rPr lang="en-US" sz="1400" dirty="0" smtClean="0"/>
              <a:t>Model </a:t>
            </a:r>
            <a:r>
              <a:rPr lang="en-US" sz="1400" dirty="0" err="1" smtClean="0"/>
              <a:t>Spesifik</a:t>
            </a:r>
            <a:endParaRPr lang="en-US" sz="1400" dirty="0" smtClean="0"/>
          </a:p>
          <a:p>
            <a:pPr lvl="1">
              <a:lnSpc>
                <a:spcPct val="150000"/>
              </a:lnSpc>
            </a:pPr>
            <a:endParaRPr lang="en-US" sz="1400" dirty="0"/>
          </a:p>
          <a:p>
            <a:pPr>
              <a:lnSpc>
                <a:spcPct val="150000"/>
              </a:lnSpc>
            </a:pPr>
            <a:r>
              <a:rPr lang="en-US" sz="1800" dirty="0" smtClean="0"/>
              <a:t> </a:t>
            </a:r>
            <a:r>
              <a:rPr lang="en-US" sz="1800" dirty="0" err="1" smtClean="0"/>
              <a:t>Bunun</a:t>
            </a:r>
            <a:r>
              <a:rPr lang="en-US" sz="1800" dirty="0" smtClean="0"/>
              <a:t> </a:t>
            </a:r>
            <a:r>
              <a:rPr lang="en-US" sz="1800" dirty="0" err="1"/>
              <a:t>yanı</a:t>
            </a:r>
            <a:r>
              <a:rPr lang="en-US" sz="1800" dirty="0"/>
              <a:t> </a:t>
            </a:r>
            <a:r>
              <a:rPr lang="en-US" sz="1800" dirty="0" err="1"/>
              <a:t>sıra</a:t>
            </a:r>
            <a:r>
              <a:rPr lang="en-US" sz="1800" dirty="0"/>
              <a:t> </a:t>
            </a:r>
            <a:r>
              <a:rPr lang="en-US" sz="1800" dirty="0" err="1"/>
              <a:t>başvurduğumuz</a:t>
            </a:r>
            <a:r>
              <a:rPr lang="en-US" sz="1800" dirty="0"/>
              <a:t> </a:t>
            </a:r>
            <a:r>
              <a:rPr lang="en-US" sz="1800" dirty="0" err="1"/>
              <a:t>araçlar</a:t>
            </a:r>
            <a:r>
              <a:rPr lang="en-US" sz="1800" dirty="0"/>
              <a:t> </a:t>
            </a:r>
            <a:r>
              <a:rPr lang="en-US" sz="1800" dirty="0" err="1"/>
              <a:t>şu</a:t>
            </a:r>
            <a:r>
              <a:rPr lang="en-US" sz="1800" dirty="0"/>
              <a:t> </a:t>
            </a:r>
            <a:r>
              <a:rPr lang="en-US" sz="1800" dirty="0" err="1"/>
              <a:t>şekilde</a:t>
            </a:r>
            <a:r>
              <a:rPr lang="en-US" sz="1800" dirty="0"/>
              <a:t> </a:t>
            </a:r>
            <a:r>
              <a:rPr lang="en-US" sz="1800" dirty="0" err="1"/>
              <a:t>sıralanabilir</a:t>
            </a:r>
            <a:r>
              <a:rPr lang="en-US" sz="1800" dirty="0"/>
              <a:t>;</a:t>
            </a:r>
          </a:p>
          <a:p>
            <a:pPr lvl="1">
              <a:lnSpc>
                <a:spcPct val="150000"/>
              </a:lnSpc>
            </a:pPr>
            <a:r>
              <a:rPr lang="en-US" sz="1400" dirty="0" err="1"/>
              <a:t>M</a:t>
            </a:r>
            <a:r>
              <a:rPr lang="en-US" sz="1400" dirty="0" err="1" smtClean="0"/>
              <a:t>etin</a:t>
            </a:r>
            <a:r>
              <a:rPr lang="en-US" sz="1400" dirty="0" smtClean="0"/>
              <a:t> </a:t>
            </a:r>
            <a:r>
              <a:rPr lang="en-US" sz="1400" dirty="0" err="1"/>
              <a:t>açıklamaları</a:t>
            </a:r>
            <a:r>
              <a:rPr lang="en-US" sz="1400" dirty="0"/>
              <a:t> </a:t>
            </a:r>
          </a:p>
          <a:p>
            <a:pPr lvl="1">
              <a:lnSpc>
                <a:spcPct val="150000"/>
              </a:lnSpc>
            </a:pPr>
            <a:r>
              <a:rPr lang="en-US" sz="1400" dirty="0" err="1"/>
              <a:t>G</a:t>
            </a:r>
            <a:r>
              <a:rPr lang="en-US" sz="1400" dirty="0" err="1" smtClean="0"/>
              <a:t>örsel</a:t>
            </a:r>
            <a:r>
              <a:rPr lang="en-US" sz="1400" dirty="0" smtClean="0"/>
              <a:t> </a:t>
            </a:r>
            <a:r>
              <a:rPr lang="en-US" sz="1400" dirty="0" err="1"/>
              <a:t>açıklamalar</a:t>
            </a:r>
            <a:r>
              <a:rPr lang="en-US" sz="1400" dirty="0"/>
              <a:t> </a:t>
            </a:r>
          </a:p>
          <a:p>
            <a:pPr lvl="1">
              <a:lnSpc>
                <a:spcPct val="150000"/>
              </a:lnSpc>
            </a:pPr>
            <a:r>
              <a:rPr lang="en-US" sz="1400" dirty="0" err="1"/>
              <a:t>Y</a:t>
            </a:r>
            <a:r>
              <a:rPr lang="en-US" sz="1400" dirty="0" err="1" smtClean="0"/>
              <a:t>erel</a:t>
            </a:r>
            <a:r>
              <a:rPr lang="en-US" sz="1400" dirty="0" smtClean="0"/>
              <a:t> </a:t>
            </a:r>
            <a:r>
              <a:rPr lang="en-US" sz="1400" dirty="0" err="1"/>
              <a:t>açıklamalar</a:t>
            </a:r>
            <a:endParaRPr lang="en-US" sz="1400" dirty="0"/>
          </a:p>
          <a:p>
            <a:pPr lvl="1">
              <a:lnSpc>
                <a:spcPct val="150000"/>
              </a:lnSpc>
            </a:pPr>
            <a:r>
              <a:rPr lang="en-US" sz="1400" dirty="0" err="1"/>
              <a:t>Ö</a:t>
            </a:r>
            <a:r>
              <a:rPr lang="en-US" sz="1400" dirty="0" err="1" smtClean="0"/>
              <a:t>rnek</a:t>
            </a:r>
            <a:r>
              <a:rPr lang="en-US" sz="1400" dirty="0" smtClean="0"/>
              <a:t> </a:t>
            </a:r>
            <a:r>
              <a:rPr lang="en-US" sz="1400" dirty="0" err="1"/>
              <a:t>açıklamalar</a:t>
            </a:r>
            <a:r>
              <a:rPr lang="en-US" sz="1400" dirty="0"/>
              <a:t> </a:t>
            </a:r>
          </a:p>
          <a:p>
            <a:pPr lvl="1">
              <a:lnSpc>
                <a:spcPct val="150000"/>
              </a:lnSpc>
            </a:pPr>
            <a:r>
              <a:rPr lang="en-US" sz="1400" dirty="0" err="1"/>
              <a:t>B</a:t>
            </a:r>
            <a:r>
              <a:rPr lang="en-US" sz="1400" dirty="0" err="1" smtClean="0"/>
              <a:t>asitleştirme</a:t>
            </a:r>
            <a:r>
              <a:rPr lang="en-US" sz="1400" dirty="0" smtClean="0"/>
              <a:t> </a:t>
            </a:r>
            <a:r>
              <a:rPr lang="en-US" sz="1400" dirty="0" err="1"/>
              <a:t>yoluyla</a:t>
            </a:r>
            <a:r>
              <a:rPr lang="en-US" sz="1400" dirty="0"/>
              <a:t> </a:t>
            </a:r>
            <a:r>
              <a:rPr lang="en-US" sz="1400" dirty="0" err="1"/>
              <a:t>açıklamalar</a:t>
            </a:r>
            <a:endParaRPr lang="en-US" sz="1400" dirty="0"/>
          </a:p>
          <a:p>
            <a:pPr lvl="1">
              <a:lnSpc>
                <a:spcPct val="150000"/>
              </a:lnSpc>
            </a:pPr>
            <a:r>
              <a:rPr lang="en-US" sz="1400" dirty="0" err="1" smtClean="0"/>
              <a:t>Özellik</a:t>
            </a:r>
            <a:r>
              <a:rPr lang="en-US" sz="1400" dirty="0" smtClean="0"/>
              <a:t> </a:t>
            </a:r>
            <a:r>
              <a:rPr lang="en-US" sz="1400" dirty="0" err="1"/>
              <a:t>alaka</a:t>
            </a:r>
            <a:r>
              <a:rPr lang="en-US" sz="1400" dirty="0"/>
              <a:t> </a:t>
            </a:r>
            <a:r>
              <a:rPr lang="en-US" sz="1400" dirty="0" err="1"/>
              <a:t>açıklama</a:t>
            </a:r>
            <a:r>
              <a:rPr lang="en-US" sz="1400" dirty="0"/>
              <a:t> </a:t>
            </a:r>
            <a:r>
              <a:rPr lang="en-US" sz="1400" dirty="0" err="1"/>
              <a:t>teknikleri</a:t>
            </a:r>
            <a:endParaRPr lang="en-US" sz="1400" dirty="0"/>
          </a:p>
          <a:p>
            <a:pPr lvl="1">
              <a:lnSpc>
                <a:spcPct val="150000"/>
              </a:lnSpc>
            </a:pPr>
            <a:endParaRPr lang="en-US" sz="1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40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895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/>
              <a:t>POST-HOC ANALİZİ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>
            <a:normAutofit/>
          </a:bodyPr>
          <a:lstStyle/>
          <a:p>
            <a:pPr algn="just"/>
            <a:r>
              <a:rPr lang="en-US" sz="1800" b="1" dirty="0" smtClean="0"/>
              <a:t> </a:t>
            </a:r>
            <a:r>
              <a:rPr lang="en-US" sz="1800" b="1" dirty="0" err="1" smtClean="0"/>
              <a:t>Metin</a:t>
            </a:r>
            <a:r>
              <a:rPr lang="en-US" sz="1800" b="1" dirty="0" smtClean="0"/>
              <a:t> </a:t>
            </a:r>
            <a:r>
              <a:rPr lang="en-US" sz="1800" b="1" dirty="0" err="1"/>
              <a:t>Açıklamaları</a:t>
            </a:r>
            <a:r>
              <a:rPr lang="en-US" sz="1800" b="1" dirty="0"/>
              <a:t>;</a:t>
            </a:r>
          </a:p>
          <a:p>
            <a:pPr lvl="1" algn="just"/>
            <a:r>
              <a:rPr lang="en-US" sz="1600" dirty="0" err="1" smtClean="0"/>
              <a:t>Metin</a:t>
            </a:r>
            <a:r>
              <a:rPr lang="en-US" sz="1600" dirty="0" smtClean="0"/>
              <a:t> </a:t>
            </a:r>
            <a:r>
              <a:rPr lang="en-US" sz="1600" dirty="0" err="1"/>
              <a:t>açıklamaları</a:t>
            </a:r>
            <a:r>
              <a:rPr lang="en-US" sz="1600" dirty="0"/>
              <a:t>, </a:t>
            </a:r>
            <a:r>
              <a:rPr lang="en-US" sz="1600" dirty="0" err="1"/>
              <a:t>modelden</a:t>
            </a:r>
            <a:r>
              <a:rPr lang="en-US" sz="1600" dirty="0"/>
              <a:t> </a:t>
            </a:r>
            <a:r>
              <a:rPr lang="en-US" sz="1600" dirty="0" err="1"/>
              <a:t>elde</a:t>
            </a:r>
            <a:r>
              <a:rPr lang="en-US" sz="1600" dirty="0"/>
              <a:t> </a:t>
            </a:r>
            <a:r>
              <a:rPr lang="en-US" sz="1600" dirty="0" err="1"/>
              <a:t>edilen</a:t>
            </a:r>
            <a:r>
              <a:rPr lang="en-US" sz="1600" dirty="0"/>
              <a:t> </a:t>
            </a:r>
            <a:r>
              <a:rPr lang="en-US" sz="1600" dirty="0" err="1"/>
              <a:t>sonuçları</a:t>
            </a:r>
            <a:r>
              <a:rPr lang="en-US" sz="1600" dirty="0"/>
              <a:t> </a:t>
            </a:r>
            <a:r>
              <a:rPr lang="en-US" sz="1600" dirty="0" err="1" smtClean="0"/>
              <a:t>açıklamak</a:t>
            </a:r>
            <a:r>
              <a:rPr lang="en-US" sz="1600" dirty="0" smtClean="0"/>
              <a:t> </a:t>
            </a:r>
            <a:r>
              <a:rPr lang="en-US" sz="1600" dirty="0" err="1" smtClean="0"/>
              <a:t>için</a:t>
            </a:r>
            <a:r>
              <a:rPr lang="en-US" sz="1600" dirty="0" smtClean="0"/>
              <a:t> </a:t>
            </a:r>
            <a:r>
              <a:rPr lang="en-US" sz="1600" dirty="0" err="1" smtClean="0"/>
              <a:t>metinsel</a:t>
            </a:r>
            <a:r>
              <a:rPr lang="en-US" sz="1600" dirty="0" smtClean="0"/>
              <a:t> </a:t>
            </a:r>
            <a:r>
              <a:rPr lang="en-US" sz="1600" dirty="0" err="1" smtClean="0"/>
              <a:t>açıklamalar</a:t>
            </a:r>
            <a:r>
              <a:rPr lang="en-US" sz="1600" dirty="0" smtClean="0"/>
              <a:t> </a:t>
            </a:r>
            <a:r>
              <a:rPr lang="en-US" sz="1600" dirty="0" err="1" smtClean="0"/>
              <a:t>üretir</a:t>
            </a:r>
            <a:r>
              <a:rPr lang="en-US" sz="1600" dirty="0" smtClean="0"/>
              <a:t>.</a:t>
            </a:r>
          </a:p>
          <a:p>
            <a:pPr lvl="1" algn="just"/>
            <a:endParaRPr lang="en-US" sz="1600" dirty="0"/>
          </a:p>
          <a:p>
            <a:pPr lvl="1" algn="just"/>
            <a:r>
              <a:rPr lang="en-US" sz="1600" dirty="0" err="1" smtClean="0"/>
              <a:t>Modelin</a:t>
            </a:r>
            <a:r>
              <a:rPr lang="en-US" sz="1600" dirty="0" smtClean="0"/>
              <a:t> </a:t>
            </a:r>
            <a:r>
              <a:rPr lang="en-US" sz="1600" dirty="0" err="1"/>
              <a:t>işleyişini</a:t>
            </a:r>
            <a:r>
              <a:rPr lang="en-US" sz="1600" dirty="0"/>
              <a:t> </a:t>
            </a:r>
            <a:r>
              <a:rPr lang="en-US" sz="1600" dirty="0" err="1"/>
              <a:t>temsil</a:t>
            </a:r>
            <a:r>
              <a:rPr lang="en-US" sz="1600" dirty="0"/>
              <a:t> </a:t>
            </a:r>
            <a:r>
              <a:rPr lang="en-US" sz="1600" dirty="0" err="1"/>
              <a:t>eden</a:t>
            </a:r>
            <a:r>
              <a:rPr lang="en-US" sz="1600" dirty="0"/>
              <a:t> </a:t>
            </a:r>
            <a:r>
              <a:rPr lang="en-US" sz="1600" dirty="0" err="1"/>
              <a:t>semboller</a:t>
            </a:r>
            <a:r>
              <a:rPr lang="en-US" sz="1600" dirty="0"/>
              <a:t> </a:t>
            </a:r>
            <a:r>
              <a:rPr lang="en-US" sz="1600" dirty="0" err="1"/>
              <a:t>üreten</a:t>
            </a:r>
            <a:r>
              <a:rPr lang="en-US" sz="1600" dirty="0"/>
              <a:t> her </a:t>
            </a:r>
            <a:r>
              <a:rPr lang="en-US" sz="1600" dirty="0" err="1"/>
              <a:t>yöntemi</a:t>
            </a:r>
            <a:r>
              <a:rPr lang="en-US" sz="1600" dirty="0"/>
              <a:t> </a:t>
            </a:r>
            <a:r>
              <a:rPr lang="en-US" sz="1600" dirty="0" err="1"/>
              <a:t>içerir</a:t>
            </a:r>
            <a:r>
              <a:rPr lang="en-US" sz="1600" dirty="0" smtClean="0"/>
              <a:t>.</a:t>
            </a:r>
          </a:p>
          <a:p>
            <a:pPr lvl="1" algn="just"/>
            <a:endParaRPr lang="en-US" sz="1600" dirty="0"/>
          </a:p>
          <a:p>
            <a:pPr lvl="1" algn="just"/>
            <a:r>
              <a:rPr lang="en-US" sz="1600" dirty="0" smtClean="0"/>
              <a:t>Bu </a:t>
            </a:r>
            <a:r>
              <a:rPr lang="en-US" sz="1600" dirty="0" err="1"/>
              <a:t>semboller</a:t>
            </a:r>
            <a:r>
              <a:rPr lang="en-US" sz="1600" dirty="0"/>
              <a:t>, </a:t>
            </a:r>
            <a:r>
              <a:rPr lang="en-US" sz="1600" dirty="0" err="1"/>
              <a:t>modelden</a:t>
            </a:r>
            <a:r>
              <a:rPr lang="en-US" sz="1600" dirty="0"/>
              <a:t> </a:t>
            </a:r>
            <a:r>
              <a:rPr lang="en-US" sz="1600" dirty="0" err="1"/>
              <a:t>sembollere</a:t>
            </a:r>
            <a:r>
              <a:rPr lang="en-US" sz="1600" dirty="0"/>
              <a:t> </a:t>
            </a:r>
            <a:r>
              <a:rPr lang="en-US" sz="1600" dirty="0" err="1"/>
              <a:t>semantik</a:t>
            </a:r>
            <a:r>
              <a:rPr lang="en-US" sz="1600" dirty="0"/>
              <a:t> </a:t>
            </a:r>
            <a:r>
              <a:rPr lang="en-US" sz="1600" dirty="0" err="1"/>
              <a:t>bir</a:t>
            </a:r>
            <a:r>
              <a:rPr lang="en-US" sz="1600" dirty="0"/>
              <a:t> </a:t>
            </a:r>
            <a:r>
              <a:rPr lang="en-US" sz="1600" dirty="0" err="1"/>
              <a:t>haritalama</a:t>
            </a:r>
            <a:r>
              <a:rPr lang="en-US" sz="1600" dirty="0"/>
              <a:t> </a:t>
            </a:r>
            <a:r>
              <a:rPr lang="en-US" sz="1600" dirty="0" err="1"/>
              <a:t>vasıtasıyla</a:t>
            </a:r>
            <a:r>
              <a:rPr lang="en-US" sz="1600" dirty="0"/>
              <a:t> </a:t>
            </a:r>
            <a:r>
              <a:rPr lang="en-US" sz="1600" dirty="0" err="1"/>
              <a:t>algoritmanın</a:t>
            </a:r>
            <a:r>
              <a:rPr lang="en-US" sz="1600" dirty="0"/>
              <a:t> </a:t>
            </a:r>
            <a:r>
              <a:rPr lang="en-US" sz="1600" dirty="0" err="1"/>
              <a:t>mantığını</a:t>
            </a:r>
            <a:r>
              <a:rPr lang="en-US" sz="1600" dirty="0"/>
              <a:t> </a:t>
            </a:r>
            <a:r>
              <a:rPr lang="en-US" sz="1600" dirty="0" err="1"/>
              <a:t>göstermeyi</a:t>
            </a:r>
            <a:r>
              <a:rPr lang="en-US" sz="1600" dirty="0"/>
              <a:t> </a:t>
            </a:r>
            <a:r>
              <a:rPr lang="en-US" sz="1600" dirty="0" err="1"/>
              <a:t>hedefler</a:t>
            </a:r>
            <a:r>
              <a:rPr lang="en-US" sz="1600" dirty="0"/>
              <a:t>.</a:t>
            </a:r>
          </a:p>
          <a:p>
            <a:pPr algn="just"/>
            <a:endParaRPr lang="en-US" sz="2100" dirty="0"/>
          </a:p>
          <a:p>
            <a:pPr algn="just"/>
            <a:r>
              <a:rPr lang="en-US" sz="1800" b="1" dirty="0" smtClean="0"/>
              <a:t> </a:t>
            </a:r>
            <a:r>
              <a:rPr lang="en-US" sz="1800" b="1" dirty="0" err="1" smtClean="0"/>
              <a:t>Görsel</a:t>
            </a:r>
            <a:r>
              <a:rPr lang="en-US" sz="1800" b="1" dirty="0" smtClean="0"/>
              <a:t> </a:t>
            </a:r>
            <a:r>
              <a:rPr lang="en-US" sz="1800" b="1" dirty="0" err="1"/>
              <a:t>Açıklama</a:t>
            </a:r>
            <a:r>
              <a:rPr lang="en-US" sz="1800" b="1" dirty="0"/>
              <a:t>;</a:t>
            </a:r>
          </a:p>
          <a:p>
            <a:pPr lvl="1" algn="just"/>
            <a:r>
              <a:rPr lang="en-US" sz="1600" dirty="0" err="1" smtClean="0"/>
              <a:t>Modelin</a:t>
            </a:r>
            <a:r>
              <a:rPr lang="en-US" sz="1600" dirty="0" smtClean="0"/>
              <a:t> </a:t>
            </a:r>
            <a:r>
              <a:rPr lang="en-US" sz="1600" dirty="0" err="1"/>
              <a:t>davranışını</a:t>
            </a:r>
            <a:r>
              <a:rPr lang="en-US" sz="1600" dirty="0"/>
              <a:t> </a:t>
            </a:r>
            <a:r>
              <a:rPr lang="en-US" sz="1600" dirty="0" err="1"/>
              <a:t>görselleştirmeyi</a:t>
            </a:r>
            <a:r>
              <a:rPr lang="en-US" sz="1600" dirty="0"/>
              <a:t> </a:t>
            </a:r>
            <a:r>
              <a:rPr lang="en-US" sz="1600" dirty="0" err="1" smtClean="0"/>
              <a:t>amaçlar</a:t>
            </a:r>
            <a:endParaRPr lang="en-US" sz="1600" dirty="0" smtClean="0"/>
          </a:p>
          <a:p>
            <a:pPr lvl="1" algn="just"/>
            <a:endParaRPr lang="en-US" sz="1600" dirty="0"/>
          </a:p>
          <a:p>
            <a:pPr lvl="1" algn="just"/>
            <a:r>
              <a:rPr lang="en-US" sz="1600" dirty="0" err="1" smtClean="0"/>
              <a:t>Görselleştirme</a:t>
            </a:r>
            <a:r>
              <a:rPr lang="en-US" sz="1600" dirty="0" smtClean="0"/>
              <a:t> </a:t>
            </a:r>
            <a:r>
              <a:rPr lang="en-US" sz="1600" dirty="0" err="1"/>
              <a:t>yöntemlerinin</a:t>
            </a:r>
            <a:r>
              <a:rPr lang="en-US" sz="1600" dirty="0"/>
              <a:t> </a:t>
            </a:r>
            <a:r>
              <a:rPr lang="en-US" sz="1600" dirty="0" err="1"/>
              <a:t>birçoğu</a:t>
            </a:r>
            <a:r>
              <a:rPr lang="en-US" sz="1600" dirty="0"/>
              <a:t>, </a:t>
            </a:r>
            <a:r>
              <a:rPr lang="en-US" sz="1600" dirty="0" err="1" smtClean="0"/>
              <a:t>boyutsallık</a:t>
            </a:r>
            <a:r>
              <a:rPr lang="en-US" sz="1600" dirty="0" smtClean="0"/>
              <a:t> </a:t>
            </a:r>
            <a:r>
              <a:rPr lang="en-US" sz="1600" dirty="0" err="1"/>
              <a:t>azaltma</a:t>
            </a:r>
            <a:r>
              <a:rPr lang="en-US" sz="1600" dirty="0"/>
              <a:t> </a:t>
            </a:r>
            <a:r>
              <a:rPr lang="en-US" sz="1600" dirty="0" err="1"/>
              <a:t>teknikleri</a:t>
            </a:r>
            <a:r>
              <a:rPr lang="en-US" sz="1600" dirty="0"/>
              <a:t> </a:t>
            </a:r>
            <a:r>
              <a:rPr lang="en-US" sz="1600" dirty="0" err="1"/>
              <a:t>ile</a:t>
            </a:r>
            <a:r>
              <a:rPr lang="en-US" sz="1600" dirty="0"/>
              <a:t> </a:t>
            </a:r>
            <a:r>
              <a:rPr lang="en-US" sz="1600" dirty="0" err="1"/>
              <a:t>birlikte</a:t>
            </a:r>
            <a:r>
              <a:rPr lang="en-US" sz="1600" dirty="0"/>
              <a:t> </a:t>
            </a:r>
            <a:r>
              <a:rPr lang="en-US" sz="1600" dirty="0" err="1"/>
              <a:t>gelir</a:t>
            </a:r>
            <a:r>
              <a:rPr lang="en-US" sz="1600" dirty="0" smtClean="0"/>
              <a:t>.</a:t>
            </a:r>
          </a:p>
          <a:p>
            <a:pPr lvl="1" algn="just"/>
            <a:endParaRPr lang="en-US" sz="1600" dirty="0"/>
          </a:p>
          <a:p>
            <a:pPr lvl="1" algn="just"/>
            <a:r>
              <a:rPr lang="en-US" sz="1600" dirty="0" err="1" smtClean="0"/>
              <a:t>Karmaşık</a:t>
            </a:r>
            <a:r>
              <a:rPr lang="en-US" sz="1600" dirty="0" smtClean="0"/>
              <a:t> </a:t>
            </a:r>
            <a:r>
              <a:rPr lang="en-US" sz="1600" dirty="0" err="1"/>
              <a:t>etkileşimleri</a:t>
            </a:r>
            <a:r>
              <a:rPr lang="en-US" sz="1600" dirty="0"/>
              <a:t> </a:t>
            </a:r>
            <a:r>
              <a:rPr lang="en-US" sz="1600" dirty="0" err="1"/>
              <a:t>tanıtmanın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</a:t>
            </a:r>
            <a:r>
              <a:rPr lang="en-US" sz="1600" dirty="0" err="1"/>
              <a:t>uygun</a:t>
            </a:r>
            <a:r>
              <a:rPr lang="en-US" sz="1600" dirty="0"/>
              <a:t> </a:t>
            </a:r>
            <a:r>
              <a:rPr lang="en-US" sz="1600" dirty="0" err="1"/>
              <a:t>yoludur</a:t>
            </a:r>
            <a:r>
              <a:rPr lang="en-US" sz="1600" dirty="0" smtClean="0"/>
              <a:t>.</a:t>
            </a:r>
          </a:p>
          <a:p>
            <a:pPr lvl="1" algn="just"/>
            <a:endParaRPr lang="en-US" sz="1600" dirty="0"/>
          </a:p>
          <a:p>
            <a:pPr lvl="1" algn="just"/>
            <a:r>
              <a:rPr lang="en-US" sz="1600" dirty="0" err="1" smtClean="0"/>
              <a:t>Diğer</a:t>
            </a:r>
            <a:r>
              <a:rPr lang="en-US" sz="1600" dirty="0" smtClean="0"/>
              <a:t> </a:t>
            </a:r>
            <a:r>
              <a:rPr lang="en-US" sz="1600" dirty="0" err="1"/>
              <a:t>tekniklerle</a:t>
            </a:r>
            <a:r>
              <a:rPr lang="en-US" sz="1600" dirty="0"/>
              <a:t> </a:t>
            </a:r>
            <a:r>
              <a:rPr lang="en-US" sz="1600" dirty="0" err="1"/>
              <a:t>birlikte</a:t>
            </a:r>
            <a:r>
              <a:rPr lang="en-US" sz="1600" dirty="0"/>
              <a:t> </a:t>
            </a:r>
            <a:r>
              <a:rPr lang="en-US" sz="1600" dirty="0" err="1"/>
              <a:t>kullanılabilir</a:t>
            </a:r>
            <a:endParaRPr lang="en-US" sz="1600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41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47803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/>
              <a:t>POST-HOC ANALİZİ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>
            <a:normAutofit/>
          </a:bodyPr>
          <a:lstStyle/>
          <a:p>
            <a:pPr algn="just"/>
            <a:r>
              <a:rPr lang="en-US" sz="1800" b="1" dirty="0" smtClean="0"/>
              <a:t> </a:t>
            </a:r>
            <a:r>
              <a:rPr lang="en-US" sz="1800" b="1" dirty="0" err="1" smtClean="0"/>
              <a:t>Yerel</a:t>
            </a:r>
            <a:r>
              <a:rPr lang="en-US" sz="1800" b="1" dirty="0" smtClean="0"/>
              <a:t> </a:t>
            </a:r>
            <a:r>
              <a:rPr lang="en-US" sz="1800" b="1" dirty="0" err="1"/>
              <a:t>Açıklamalar</a:t>
            </a:r>
            <a:endParaRPr lang="en-US" sz="1800" b="1" dirty="0"/>
          </a:p>
          <a:p>
            <a:pPr lvl="1" algn="just">
              <a:buFont typeface="Wingdings 3" panose="05040102010807070707" pitchFamily="18" charset="2"/>
              <a:buChar char="ê"/>
            </a:pPr>
            <a:r>
              <a:rPr lang="en-US" sz="1600" dirty="0" err="1"/>
              <a:t>Ç</a:t>
            </a:r>
            <a:r>
              <a:rPr lang="en-US" sz="1600" dirty="0" err="1" smtClean="0"/>
              <a:t>özüm</a:t>
            </a:r>
            <a:r>
              <a:rPr lang="en-US" sz="1600" dirty="0" smtClean="0"/>
              <a:t> </a:t>
            </a:r>
            <a:r>
              <a:rPr lang="en-US" sz="1600" dirty="0" err="1"/>
              <a:t>uzayını</a:t>
            </a:r>
            <a:r>
              <a:rPr lang="en-US" sz="1600" dirty="0"/>
              <a:t> </a:t>
            </a:r>
            <a:r>
              <a:rPr lang="en-US" sz="1600" dirty="0" err="1"/>
              <a:t>bölümlere</a:t>
            </a:r>
            <a:r>
              <a:rPr lang="en-US" sz="1600" dirty="0"/>
              <a:t> </a:t>
            </a:r>
            <a:r>
              <a:rPr lang="en-US" sz="1600" dirty="0" err="1" smtClean="0"/>
              <a:t>ayırır</a:t>
            </a:r>
            <a:r>
              <a:rPr lang="en-US" sz="1600" dirty="0" smtClean="0"/>
              <a:t>.</a:t>
            </a:r>
          </a:p>
          <a:p>
            <a:pPr lvl="1" algn="just">
              <a:buFont typeface="Wingdings 3" panose="05040102010807070707" pitchFamily="18" charset="2"/>
              <a:buChar char="ê"/>
            </a:pPr>
            <a:endParaRPr lang="en-US" sz="1600" dirty="0" smtClean="0"/>
          </a:p>
          <a:p>
            <a:pPr lvl="1" algn="just">
              <a:buFont typeface="Wingdings 3" panose="05040102010807070707" pitchFamily="18" charset="2"/>
              <a:buChar char="ê"/>
            </a:pPr>
            <a:r>
              <a:rPr lang="en-US" sz="1600" dirty="0" err="1"/>
              <a:t>T</a:t>
            </a:r>
            <a:r>
              <a:rPr lang="en-US" sz="1600" dirty="0" err="1" smtClean="0"/>
              <a:t>üm</a:t>
            </a:r>
            <a:r>
              <a:rPr lang="en-US" sz="1600" dirty="0" smtClean="0"/>
              <a:t> </a:t>
            </a:r>
            <a:r>
              <a:rPr lang="en-US" sz="1600" dirty="0"/>
              <a:t>model </a:t>
            </a:r>
            <a:r>
              <a:rPr lang="en-US" sz="1600" dirty="0" err="1"/>
              <a:t>için</a:t>
            </a:r>
            <a:r>
              <a:rPr lang="en-US" sz="1600" dirty="0"/>
              <a:t> </a:t>
            </a:r>
            <a:r>
              <a:rPr lang="en-US" sz="1600" dirty="0" err="1"/>
              <a:t>uygun</a:t>
            </a:r>
            <a:r>
              <a:rPr lang="en-US" sz="1600" dirty="0"/>
              <a:t> </a:t>
            </a:r>
            <a:r>
              <a:rPr lang="en-US" sz="1600" dirty="0" err="1"/>
              <a:t>olan</a:t>
            </a:r>
            <a:r>
              <a:rPr lang="en-US" sz="1600" dirty="0"/>
              <a:t> </a:t>
            </a:r>
            <a:r>
              <a:rPr lang="en-US" sz="1600" dirty="0" err="1" smtClean="0"/>
              <a:t>bu</a:t>
            </a:r>
            <a:r>
              <a:rPr lang="en-US" sz="1600" dirty="0" smtClean="0"/>
              <a:t>, </a:t>
            </a:r>
            <a:r>
              <a:rPr lang="en-US" sz="1600" dirty="0" err="1" smtClean="0"/>
              <a:t>daha</a:t>
            </a:r>
            <a:r>
              <a:rPr lang="en-US" sz="1600" dirty="0" smtClean="0"/>
              <a:t> </a:t>
            </a:r>
            <a:r>
              <a:rPr lang="en-US" sz="1600" dirty="0" err="1"/>
              <a:t>az</a:t>
            </a:r>
            <a:r>
              <a:rPr lang="en-US" sz="1600" dirty="0"/>
              <a:t> </a:t>
            </a:r>
            <a:r>
              <a:rPr lang="en-US" sz="1600" dirty="0" err="1"/>
              <a:t>karmaşık</a:t>
            </a:r>
            <a:r>
              <a:rPr lang="en-US" sz="1600" dirty="0"/>
              <a:t> </a:t>
            </a:r>
            <a:r>
              <a:rPr lang="en-US" sz="1600" dirty="0" err="1"/>
              <a:t>çözüm</a:t>
            </a:r>
            <a:r>
              <a:rPr lang="en-US" sz="1600" dirty="0"/>
              <a:t> alt </a:t>
            </a:r>
            <a:r>
              <a:rPr lang="en-US" sz="1600" dirty="0" err="1"/>
              <a:t>uzaylarına</a:t>
            </a:r>
            <a:r>
              <a:rPr lang="en-US" sz="1600" dirty="0"/>
              <a:t> </a:t>
            </a:r>
            <a:r>
              <a:rPr lang="en-US" sz="1600" dirty="0" err="1"/>
              <a:t>açıklamalar</a:t>
            </a:r>
            <a:r>
              <a:rPr lang="en-US" sz="1600" dirty="0"/>
              <a:t> </a:t>
            </a:r>
            <a:r>
              <a:rPr lang="en-US" sz="1600" dirty="0" err="1"/>
              <a:t>vererek</a:t>
            </a:r>
            <a:r>
              <a:rPr lang="en-US" sz="1600" dirty="0"/>
              <a:t> </a:t>
            </a:r>
            <a:r>
              <a:rPr lang="en-US" sz="1600" dirty="0" err="1"/>
              <a:t>açıklanabilirliği</a:t>
            </a:r>
            <a:r>
              <a:rPr lang="en-US" sz="1600" dirty="0"/>
              <a:t> </a:t>
            </a:r>
            <a:r>
              <a:rPr lang="en-US" sz="1600" dirty="0" err="1"/>
              <a:t>ele</a:t>
            </a:r>
            <a:r>
              <a:rPr lang="en-US" sz="1600" dirty="0"/>
              <a:t> </a:t>
            </a:r>
            <a:r>
              <a:rPr lang="en-US" sz="1600" dirty="0" err="1"/>
              <a:t>alır</a:t>
            </a:r>
            <a:r>
              <a:rPr lang="en-US" sz="1600" dirty="0" smtClean="0"/>
              <a:t>.</a:t>
            </a:r>
          </a:p>
          <a:p>
            <a:pPr lvl="1" algn="just">
              <a:buFont typeface="Wingdings 3" panose="05040102010807070707" pitchFamily="18" charset="2"/>
              <a:buChar char="ê"/>
            </a:pPr>
            <a:endParaRPr lang="en-US" sz="1600" dirty="0"/>
          </a:p>
          <a:p>
            <a:pPr lvl="1" algn="just">
              <a:buFont typeface="Wingdings 3" panose="05040102010807070707" pitchFamily="18" charset="2"/>
              <a:buChar char="ê"/>
            </a:pPr>
            <a:r>
              <a:rPr lang="en-US" sz="1600" dirty="0" err="1" smtClean="0"/>
              <a:t>Sistem</a:t>
            </a:r>
            <a:r>
              <a:rPr lang="en-US" sz="1600" dirty="0" smtClean="0"/>
              <a:t>, </a:t>
            </a:r>
            <a:r>
              <a:rPr lang="en-US" sz="1600" dirty="0" err="1" smtClean="0"/>
              <a:t>açıklanabilirliği</a:t>
            </a:r>
            <a:r>
              <a:rPr lang="en-US" sz="1600" dirty="0" smtClean="0"/>
              <a:t> </a:t>
            </a:r>
            <a:r>
              <a:rPr lang="en-US" sz="1600" dirty="0" err="1"/>
              <a:t>sağlamak</a:t>
            </a:r>
            <a:r>
              <a:rPr lang="en-US" sz="1600" dirty="0"/>
              <a:t> </a:t>
            </a:r>
            <a:r>
              <a:rPr lang="en-US" sz="1600" dirty="0" err="1"/>
              <a:t>amacıyla</a:t>
            </a:r>
            <a:r>
              <a:rPr lang="en-US" sz="1600" dirty="0"/>
              <a:t> </a:t>
            </a:r>
            <a:r>
              <a:rPr lang="en-US" sz="1600" dirty="0" err="1" smtClean="0"/>
              <a:t>sistemin</a:t>
            </a:r>
            <a:r>
              <a:rPr lang="en-US" sz="1600" dirty="0" smtClean="0"/>
              <a:t> </a:t>
            </a:r>
            <a:r>
              <a:rPr lang="en-US" sz="1600" dirty="0" err="1" smtClean="0"/>
              <a:t>sadece</a:t>
            </a:r>
            <a:r>
              <a:rPr lang="en-US" sz="1600" dirty="0" smtClean="0"/>
              <a:t> </a:t>
            </a:r>
            <a:r>
              <a:rPr lang="en-US" sz="1600" dirty="0" err="1"/>
              <a:t>bir</a:t>
            </a:r>
            <a:r>
              <a:rPr lang="en-US" sz="1600" dirty="0"/>
              <a:t> </a:t>
            </a:r>
            <a:r>
              <a:rPr lang="en-US" sz="1600" dirty="0" err="1"/>
              <a:t>kısmı</a:t>
            </a:r>
            <a:r>
              <a:rPr lang="en-US" sz="1600" dirty="0"/>
              <a:t> </a:t>
            </a:r>
            <a:r>
              <a:rPr lang="en-US" sz="1600" dirty="0" err="1"/>
              <a:t>anlatılacak</a:t>
            </a:r>
            <a:r>
              <a:rPr lang="en-US" sz="1600" dirty="0"/>
              <a:t> </a:t>
            </a:r>
            <a:r>
              <a:rPr lang="en-US" sz="1600" dirty="0" err="1"/>
              <a:t>şekilde</a:t>
            </a:r>
            <a:r>
              <a:rPr lang="en-US" sz="1600" dirty="0"/>
              <a:t> </a:t>
            </a:r>
            <a:r>
              <a:rPr lang="en-US" sz="1600" dirty="0" err="1" smtClean="0"/>
              <a:t>indirgenebilir</a:t>
            </a:r>
            <a:r>
              <a:rPr lang="en-US" sz="1400" dirty="0" smtClean="0"/>
              <a:t>. 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1800" b="1" dirty="0"/>
          </a:p>
          <a:p>
            <a:pPr algn="just"/>
            <a:r>
              <a:rPr lang="en-US" sz="1800" b="1" dirty="0" smtClean="0"/>
              <a:t> </a:t>
            </a:r>
            <a:r>
              <a:rPr lang="en-US" sz="1800" b="1" dirty="0" err="1" smtClean="0"/>
              <a:t>Örneklendirme</a:t>
            </a:r>
            <a:r>
              <a:rPr lang="en-US" sz="1800" b="1" dirty="0" smtClean="0"/>
              <a:t> </a:t>
            </a:r>
            <a:r>
              <a:rPr lang="en-US" sz="1800" b="1" dirty="0" err="1"/>
              <a:t>ile</a:t>
            </a:r>
            <a:r>
              <a:rPr lang="en-US" sz="1800" b="1" dirty="0"/>
              <a:t> </a:t>
            </a:r>
            <a:r>
              <a:rPr lang="en-US" sz="1800" b="1" dirty="0" err="1"/>
              <a:t>Açıklama</a:t>
            </a:r>
            <a:endParaRPr lang="en-US" sz="1800" b="1" dirty="0"/>
          </a:p>
          <a:p>
            <a:pPr lvl="1" algn="just">
              <a:buFont typeface="Wingdings 3" panose="05040102010807070707" pitchFamily="18" charset="2"/>
              <a:buChar char="ê"/>
            </a:pPr>
            <a:r>
              <a:rPr lang="en-US" sz="1600" dirty="0" err="1"/>
              <a:t>B</a:t>
            </a:r>
            <a:r>
              <a:rPr lang="en-US" sz="1600" dirty="0" err="1" smtClean="0"/>
              <a:t>elirli</a:t>
            </a:r>
            <a:r>
              <a:rPr lang="en-US" sz="1600" dirty="0" smtClean="0"/>
              <a:t> </a:t>
            </a:r>
            <a:r>
              <a:rPr lang="en-US" sz="1600" dirty="0" err="1"/>
              <a:t>bir</a:t>
            </a:r>
            <a:r>
              <a:rPr lang="en-US" sz="1600" dirty="0"/>
              <a:t> model </a:t>
            </a:r>
            <a:r>
              <a:rPr lang="en-US" sz="1600" dirty="0" err="1"/>
              <a:t>tarafından</a:t>
            </a:r>
            <a:r>
              <a:rPr lang="en-US" sz="1600" dirty="0"/>
              <a:t> </a:t>
            </a:r>
            <a:r>
              <a:rPr lang="en-US" sz="1600" dirty="0" err="1"/>
              <a:t>oluşturulan</a:t>
            </a:r>
            <a:r>
              <a:rPr lang="en-US" sz="1600" dirty="0"/>
              <a:t> </a:t>
            </a:r>
            <a:r>
              <a:rPr lang="en-US" sz="1600" dirty="0" err="1"/>
              <a:t>sonuçla</a:t>
            </a:r>
            <a:r>
              <a:rPr lang="en-US" sz="1600" dirty="0"/>
              <a:t> </a:t>
            </a:r>
            <a:r>
              <a:rPr lang="en-US" sz="1600" dirty="0" err="1"/>
              <a:t>ilgili</a:t>
            </a:r>
            <a:r>
              <a:rPr lang="en-US" sz="1600" dirty="0"/>
              <a:t> </a:t>
            </a:r>
            <a:r>
              <a:rPr lang="en-US" sz="1600" dirty="0" err="1"/>
              <a:t>veri</a:t>
            </a:r>
            <a:r>
              <a:rPr lang="en-US" sz="1600" dirty="0"/>
              <a:t> </a:t>
            </a:r>
            <a:r>
              <a:rPr lang="en-US" sz="1600" dirty="0" err="1"/>
              <a:t>örneklerinin</a:t>
            </a:r>
            <a:r>
              <a:rPr lang="en-US" sz="1600" dirty="0"/>
              <a:t> </a:t>
            </a:r>
            <a:r>
              <a:rPr lang="en-US" sz="1600" dirty="0" err="1"/>
              <a:t>çıkarılması</a:t>
            </a:r>
            <a:r>
              <a:rPr lang="en-US" sz="1600" dirty="0"/>
              <a:t> </a:t>
            </a:r>
            <a:r>
              <a:rPr lang="en-US" sz="1600" dirty="0" err="1"/>
              <a:t>ile</a:t>
            </a:r>
            <a:r>
              <a:rPr lang="en-US" sz="1600" dirty="0"/>
              <a:t> </a:t>
            </a:r>
            <a:r>
              <a:rPr lang="en-US" sz="1600" dirty="0" err="1"/>
              <a:t>kullanıcıya</a:t>
            </a:r>
            <a:r>
              <a:rPr lang="en-US" sz="1600" dirty="0"/>
              <a:t> </a:t>
            </a:r>
            <a:r>
              <a:rPr lang="en-US" sz="1600" dirty="0" err="1"/>
              <a:t>açıklamayı</a:t>
            </a:r>
            <a:r>
              <a:rPr lang="en-US" sz="1600" dirty="0"/>
              <a:t> </a:t>
            </a:r>
            <a:r>
              <a:rPr lang="en-US" sz="1600" dirty="0" err="1" smtClean="0"/>
              <a:t>hedefler</a:t>
            </a:r>
            <a:endParaRPr lang="en-US" sz="1600" dirty="0" smtClean="0"/>
          </a:p>
          <a:p>
            <a:pPr lvl="1" algn="just">
              <a:buFont typeface="Wingdings 3" panose="05040102010807070707" pitchFamily="18" charset="2"/>
              <a:buChar char="ê"/>
            </a:pPr>
            <a:endParaRPr lang="en-US" sz="1600" dirty="0"/>
          </a:p>
          <a:p>
            <a:pPr lvl="1" algn="just">
              <a:buFont typeface="Wingdings 3" panose="05040102010807070707" pitchFamily="18" charset="2"/>
              <a:buChar char="ê"/>
            </a:pPr>
            <a:r>
              <a:rPr lang="en-US" sz="1600" dirty="0" err="1" smtClean="0"/>
              <a:t>İnsanların</a:t>
            </a:r>
            <a:r>
              <a:rPr lang="en-US" sz="1600" dirty="0" smtClean="0"/>
              <a:t> </a:t>
            </a:r>
            <a:r>
              <a:rPr lang="en-US" sz="1600" dirty="0" err="1"/>
              <a:t>açıklama</a:t>
            </a:r>
            <a:r>
              <a:rPr lang="en-US" sz="1600" dirty="0"/>
              <a:t> </a:t>
            </a:r>
            <a:r>
              <a:rPr lang="en-US" sz="1600" dirty="0" err="1"/>
              <a:t>yaparken</a:t>
            </a:r>
            <a:r>
              <a:rPr lang="en-US" sz="1600" dirty="0"/>
              <a:t> </a:t>
            </a:r>
            <a:r>
              <a:rPr lang="en-US" sz="1600" dirty="0" err="1"/>
              <a:t>kullanmış</a:t>
            </a:r>
            <a:r>
              <a:rPr lang="en-US" sz="1600" dirty="0"/>
              <a:t> </a:t>
            </a:r>
            <a:r>
              <a:rPr lang="en-US" sz="1600" dirty="0" err="1"/>
              <a:t>oldukları</a:t>
            </a:r>
            <a:r>
              <a:rPr lang="en-US" sz="1600" dirty="0"/>
              <a:t> </a:t>
            </a:r>
            <a:r>
              <a:rPr lang="en-US" sz="1600" dirty="0" err="1"/>
              <a:t>örneklemeye</a:t>
            </a:r>
            <a:r>
              <a:rPr lang="en-US" sz="1600" dirty="0"/>
              <a:t> </a:t>
            </a:r>
            <a:r>
              <a:rPr lang="en-US" sz="1600" dirty="0" err="1"/>
              <a:t>benzetilebilecek</a:t>
            </a:r>
            <a:r>
              <a:rPr lang="en-US" sz="1600" dirty="0"/>
              <a:t> </a:t>
            </a:r>
            <a:r>
              <a:rPr lang="en-US" sz="1600" dirty="0" err="1"/>
              <a:t>olan</a:t>
            </a:r>
            <a:r>
              <a:rPr lang="en-US" sz="1600" dirty="0"/>
              <a:t> </a:t>
            </a:r>
            <a:r>
              <a:rPr lang="en-US" sz="1600" dirty="0" err="1"/>
              <a:t>bu</a:t>
            </a:r>
            <a:r>
              <a:rPr lang="en-US" sz="1600" dirty="0"/>
              <a:t> durum </a:t>
            </a:r>
            <a:r>
              <a:rPr lang="en-US" sz="1600" dirty="0" err="1"/>
              <a:t>analizi</a:t>
            </a:r>
            <a:r>
              <a:rPr lang="en-US" sz="1600" dirty="0"/>
              <a:t> </a:t>
            </a:r>
            <a:r>
              <a:rPr lang="en-US" sz="1600" dirty="0" err="1"/>
              <a:t>yapılan</a:t>
            </a:r>
            <a:r>
              <a:rPr lang="en-US" sz="1600" dirty="0"/>
              <a:t> </a:t>
            </a:r>
            <a:r>
              <a:rPr lang="en-US" sz="1600" dirty="0" err="1"/>
              <a:t>modelin</a:t>
            </a:r>
            <a:r>
              <a:rPr lang="en-US" sz="1600" dirty="0"/>
              <a:t> </a:t>
            </a:r>
            <a:r>
              <a:rPr lang="en-US" sz="1600" dirty="0" err="1"/>
              <a:t>sahip</a:t>
            </a:r>
            <a:r>
              <a:rPr lang="en-US" sz="1600" dirty="0"/>
              <a:t> </a:t>
            </a:r>
            <a:r>
              <a:rPr lang="en-US" sz="1600" dirty="0" err="1"/>
              <a:t>olduğu</a:t>
            </a:r>
            <a:r>
              <a:rPr lang="en-US" sz="1600" dirty="0"/>
              <a:t> </a:t>
            </a:r>
            <a:r>
              <a:rPr lang="en-US" sz="1600" dirty="0" err="1"/>
              <a:t>iç</a:t>
            </a:r>
            <a:r>
              <a:rPr lang="en-US" sz="1600" dirty="0"/>
              <a:t> </a:t>
            </a:r>
            <a:r>
              <a:rPr lang="en-US" sz="1600" dirty="0" err="1"/>
              <a:t>ilişkileri</a:t>
            </a:r>
            <a:r>
              <a:rPr lang="en-US" sz="1600" dirty="0"/>
              <a:t> </a:t>
            </a:r>
            <a:r>
              <a:rPr lang="en-US" sz="1600" dirty="0" err="1"/>
              <a:t>ve</a:t>
            </a:r>
            <a:r>
              <a:rPr lang="en-US" sz="1600" dirty="0"/>
              <a:t> </a:t>
            </a:r>
            <a:r>
              <a:rPr lang="en-US" sz="1600" dirty="0" err="1"/>
              <a:t>korelasyonları</a:t>
            </a:r>
            <a:r>
              <a:rPr lang="en-US" sz="1600" dirty="0"/>
              <a:t> </a:t>
            </a:r>
            <a:r>
              <a:rPr lang="en-US" sz="1600" dirty="0" err="1"/>
              <a:t>açıklayan</a:t>
            </a:r>
            <a:r>
              <a:rPr lang="en-US" sz="1600" dirty="0"/>
              <a:t> </a:t>
            </a:r>
            <a:r>
              <a:rPr lang="en-US" sz="1600" dirty="0" err="1"/>
              <a:t>örneklere</a:t>
            </a:r>
            <a:r>
              <a:rPr lang="en-US" sz="1600" dirty="0"/>
              <a:t> </a:t>
            </a:r>
            <a:r>
              <a:rPr lang="en-US" sz="1600" dirty="0" err="1"/>
              <a:t>odaklanır</a:t>
            </a:r>
            <a:r>
              <a:rPr lang="en-US" sz="1600" dirty="0"/>
              <a:t>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42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15997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/>
              <a:t>POST-HOC ANALİZİ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>
            <a:normAutofit/>
          </a:bodyPr>
          <a:lstStyle/>
          <a:p>
            <a:pPr algn="just"/>
            <a:r>
              <a:rPr lang="en-US" sz="1800" b="1" dirty="0" smtClean="0"/>
              <a:t> </a:t>
            </a:r>
            <a:r>
              <a:rPr lang="en-US" sz="1800" b="1" dirty="0" err="1" smtClean="0"/>
              <a:t>Basitleştirme</a:t>
            </a:r>
            <a:r>
              <a:rPr lang="en-US" sz="1800" b="1" dirty="0" smtClean="0"/>
              <a:t> </a:t>
            </a:r>
            <a:r>
              <a:rPr lang="en-US" sz="1800" b="1" dirty="0" err="1"/>
              <a:t>ile</a:t>
            </a:r>
            <a:r>
              <a:rPr lang="en-US" sz="1800" b="1" dirty="0"/>
              <a:t> </a:t>
            </a:r>
            <a:r>
              <a:rPr lang="en-US" sz="1800" b="1" dirty="0" err="1"/>
              <a:t>Açıklama</a:t>
            </a:r>
            <a:endParaRPr lang="en-US" sz="1800" b="1" dirty="0"/>
          </a:p>
          <a:p>
            <a:pPr lvl="1" algn="just"/>
            <a:r>
              <a:rPr lang="en-US" sz="1600" dirty="0" err="1" smtClean="0"/>
              <a:t>Modelin</a:t>
            </a:r>
            <a:r>
              <a:rPr lang="en-US" sz="1600" dirty="0" smtClean="0"/>
              <a:t> </a:t>
            </a:r>
            <a:r>
              <a:rPr lang="en-US" sz="1600" dirty="0" err="1"/>
              <a:t>orjinaline</a:t>
            </a:r>
            <a:r>
              <a:rPr lang="en-US" sz="1600" dirty="0"/>
              <a:t> </a:t>
            </a:r>
            <a:r>
              <a:rPr lang="en-US" sz="1600" dirty="0" err="1"/>
              <a:t>dayanan</a:t>
            </a:r>
            <a:r>
              <a:rPr lang="en-US" sz="1600" dirty="0"/>
              <a:t> </a:t>
            </a:r>
            <a:r>
              <a:rPr lang="en-US" sz="1600" dirty="0" err="1"/>
              <a:t>tamamen</a:t>
            </a:r>
            <a:r>
              <a:rPr lang="en-US" sz="1600" dirty="0"/>
              <a:t> </a:t>
            </a:r>
            <a:r>
              <a:rPr lang="en-US" sz="1600" dirty="0" err="1"/>
              <a:t>yeni</a:t>
            </a:r>
            <a:r>
              <a:rPr lang="en-US" sz="1600" dirty="0"/>
              <a:t> </a:t>
            </a:r>
            <a:r>
              <a:rPr lang="en-US" sz="1600" dirty="0" err="1"/>
              <a:t>bir</a:t>
            </a:r>
            <a:r>
              <a:rPr lang="en-US" sz="1600" dirty="0"/>
              <a:t> </a:t>
            </a:r>
            <a:r>
              <a:rPr lang="en-US" sz="1600" dirty="0" err="1"/>
              <a:t>modelin</a:t>
            </a:r>
            <a:r>
              <a:rPr lang="en-US" sz="1600" dirty="0"/>
              <a:t> </a:t>
            </a:r>
            <a:r>
              <a:rPr lang="en-US" sz="1600" dirty="0" err="1"/>
              <a:t>oluşturulmasına</a:t>
            </a:r>
            <a:r>
              <a:rPr lang="en-US" sz="1600" dirty="0"/>
              <a:t> </a:t>
            </a:r>
            <a:r>
              <a:rPr lang="en-US" sz="1600" dirty="0" err="1"/>
              <a:t>dayanır</a:t>
            </a:r>
            <a:r>
              <a:rPr lang="en-US" sz="1600" dirty="0" smtClean="0"/>
              <a:t>.</a:t>
            </a:r>
          </a:p>
          <a:p>
            <a:pPr lvl="1" algn="just"/>
            <a:endParaRPr lang="en-US" sz="1600" dirty="0"/>
          </a:p>
          <a:p>
            <a:pPr lvl="1" algn="just"/>
            <a:r>
              <a:rPr lang="en-US" sz="1600" dirty="0" smtClean="0"/>
              <a:t>Bu </a:t>
            </a:r>
            <a:r>
              <a:rPr lang="en-US" sz="1600" dirty="0" err="1"/>
              <a:t>basitleştirilmiş</a:t>
            </a:r>
            <a:r>
              <a:rPr lang="en-US" sz="1600" dirty="0"/>
              <a:t> model, </a:t>
            </a:r>
            <a:r>
              <a:rPr lang="en-US" sz="1600" dirty="0" err="1"/>
              <a:t>orjinal</a:t>
            </a:r>
            <a:r>
              <a:rPr lang="en-US" sz="1600" dirty="0"/>
              <a:t> </a:t>
            </a:r>
            <a:r>
              <a:rPr lang="en-US" sz="1600" dirty="0" err="1"/>
              <a:t>modelin</a:t>
            </a:r>
            <a:r>
              <a:rPr lang="en-US" sz="1600" dirty="0"/>
              <a:t> </a:t>
            </a:r>
            <a:r>
              <a:rPr lang="en-US" sz="1600" dirty="0" err="1"/>
              <a:t>karmaşıklığını</a:t>
            </a:r>
            <a:r>
              <a:rPr lang="en-US" sz="1600" dirty="0"/>
              <a:t> </a:t>
            </a:r>
            <a:r>
              <a:rPr lang="en-US" sz="1600" dirty="0" err="1"/>
              <a:t>azaltırken</a:t>
            </a:r>
            <a:r>
              <a:rPr lang="en-US" sz="1600" dirty="0"/>
              <a:t>, </a:t>
            </a:r>
            <a:r>
              <a:rPr lang="en-US" sz="1600" dirty="0" err="1"/>
              <a:t>performans</a:t>
            </a:r>
            <a:r>
              <a:rPr lang="en-US" sz="1600" dirty="0"/>
              <a:t> </a:t>
            </a:r>
            <a:r>
              <a:rPr lang="en-US" sz="1600" dirty="0" err="1"/>
              <a:t>durumunu</a:t>
            </a:r>
            <a:r>
              <a:rPr lang="en-US" sz="1600" dirty="0"/>
              <a:t> </a:t>
            </a:r>
            <a:r>
              <a:rPr lang="en-US" sz="1600" dirty="0" err="1"/>
              <a:t>olabildiğince</a:t>
            </a:r>
            <a:r>
              <a:rPr lang="en-US" sz="1600" dirty="0"/>
              <a:t> </a:t>
            </a:r>
            <a:r>
              <a:rPr lang="en-US" sz="1600" dirty="0" err="1"/>
              <a:t>korumaya</a:t>
            </a:r>
            <a:r>
              <a:rPr lang="en-US" sz="1600" dirty="0"/>
              <a:t> </a:t>
            </a:r>
            <a:r>
              <a:rPr lang="en-US" sz="1600" dirty="0" err="1"/>
              <a:t>ve</a:t>
            </a:r>
            <a:r>
              <a:rPr lang="en-US" sz="1600" dirty="0"/>
              <a:t> optimize </a:t>
            </a:r>
            <a:r>
              <a:rPr lang="en-US" sz="1600" dirty="0" err="1"/>
              <a:t>etmeye</a:t>
            </a:r>
            <a:r>
              <a:rPr lang="en-US" sz="1600" dirty="0"/>
              <a:t> </a:t>
            </a:r>
            <a:r>
              <a:rPr lang="en-US" sz="1600" dirty="0" err="1"/>
              <a:t>çalışır</a:t>
            </a:r>
            <a:r>
              <a:rPr lang="en-US" sz="1600" dirty="0" smtClean="0"/>
              <a:t>.</a:t>
            </a:r>
          </a:p>
          <a:p>
            <a:pPr lvl="1" algn="just"/>
            <a:endParaRPr lang="en-US" sz="1600" dirty="0"/>
          </a:p>
          <a:p>
            <a:pPr lvl="1" algn="just"/>
            <a:r>
              <a:rPr lang="en-US" sz="1600" dirty="0" err="1" smtClean="0"/>
              <a:t>Yeni</a:t>
            </a:r>
            <a:r>
              <a:rPr lang="en-US" sz="1600" dirty="0" smtClean="0"/>
              <a:t> </a:t>
            </a:r>
            <a:r>
              <a:rPr lang="en-US" sz="1600" dirty="0" err="1"/>
              <a:t>modelin</a:t>
            </a:r>
            <a:r>
              <a:rPr lang="en-US" sz="1600" dirty="0"/>
              <a:t> </a:t>
            </a:r>
            <a:r>
              <a:rPr lang="en-US" sz="1600" dirty="0" err="1"/>
              <a:t>kullanımı</a:t>
            </a:r>
            <a:r>
              <a:rPr lang="en-US" sz="1600" dirty="0"/>
              <a:t>, </a:t>
            </a:r>
            <a:r>
              <a:rPr lang="en-US" sz="1600" dirty="0" err="1"/>
              <a:t>orjinal</a:t>
            </a:r>
            <a:r>
              <a:rPr lang="en-US" sz="1600" dirty="0"/>
              <a:t> </a:t>
            </a:r>
            <a:r>
              <a:rPr lang="en-US" sz="1600" dirty="0" err="1"/>
              <a:t>modelden</a:t>
            </a:r>
            <a:r>
              <a:rPr lang="en-US" sz="1600" dirty="0"/>
              <a:t> </a:t>
            </a:r>
            <a:r>
              <a:rPr lang="en-US" sz="1600" dirty="0" err="1"/>
              <a:t>daha</a:t>
            </a:r>
            <a:r>
              <a:rPr lang="en-US" sz="1600" dirty="0"/>
              <a:t> </a:t>
            </a:r>
            <a:r>
              <a:rPr lang="en-US" sz="1600" dirty="0" err="1"/>
              <a:t>kolaydır</a:t>
            </a:r>
            <a:r>
              <a:rPr lang="en-US" sz="1600" dirty="0" smtClean="0"/>
              <a:t>.</a:t>
            </a:r>
          </a:p>
          <a:p>
            <a:pPr marL="128016" lvl="1" indent="0" algn="just">
              <a:buNone/>
            </a:pPr>
            <a:endParaRPr lang="en-US" sz="1600" dirty="0"/>
          </a:p>
          <a:p>
            <a:pPr algn="just"/>
            <a:r>
              <a:rPr lang="en-US" sz="1800" b="1" dirty="0" smtClean="0"/>
              <a:t> </a:t>
            </a:r>
            <a:r>
              <a:rPr lang="en-US" sz="1800" b="1" dirty="0" err="1" smtClean="0"/>
              <a:t>Özellik</a:t>
            </a:r>
            <a:r>
              <a:rPr lang="en-US" sz="1800" b="1" dirty="0" smtClean="0"/>
              <a:t> </a:t>
            </a:r>
            <a:r>
              <a:rPr lang="en-US" sz="1800" b="1" dirty="0" err="1"/>
              <a:t>Alaka</a:t>
            </a:r>
            <a:r>
              <a:rPr lang="en-US" sz="1800" b="1" dirty="0"/>
              <a:t> </a:t>
            </a:r>
            <a:r>
              <a:rPr lang="en-US" sz="1800" b="1" dirty="0" err="1"/>
              <a:t>Açıklama</a:t>
            </a:r>
            <a:endParaRPr lang="en-US" sz="1800" b="1" dirty="0"/>
          </a:p>
          <a:p>
            <a:pPr lvl="1" algn="just"/>
            <a:r>
              <a:rPr lang="en-US" sz="1600" dirty="0" err="1"/>
              <a:t>Y</a:t>
            </a:r>
            <a:r>
              <a:rPr lang="en-US" sz="1600" dirty="0" err="1" smtClean="0"/>
              <a:t>önetilen</a:t>
            </a:r>
            <a:r>
              <a:rPr lang="en-US" sz="1600" dirty="0" smtClean="0"/>
              <a:t> </a:t>
            </a:r>
            <a:r>
              <a:rPr lang="en-US" sz="1600" dirty="0" err="1"/>
              <a:t>değişkenleri</a:t>
            </a:r>
            <a:r>
              <a:rPr lang="en-US" sz="1600" dirty="0"/>
              <a:t> </a:t>
            </a:r>
            <a:r>
              <a:rPr lang="en-US" sz="1600" dirty="0" err="1"/>
              <a:t>için</a:t>
            </a:r>
            <a:r>
              <a:rPr lang="en-US" sz="1600" dirty="0"/>
              <a:t> </a:t>
            </a:r>
            <a:r>
              <a:rPr lang="en-US" sz="1600" dirty="0" err="1"/>
              <a:t>bir</a:t>
            </a:r>
            <a:r>
              <a:rPr lang="en-US" sz="1600" dirty="0"/>
              <a:t> </a:t>
            </a:r>
            <a:r>
              <a:rPr lang="en-US" sz="1600" dirty="0" err="1"/>
              <a:t>uygunluk</a:t>
            </a:r>
            <a:r>
              <a:rPr lang="en-US" sz="1600" dirty="0"/>
              <a:t> </a:t>
            </a:r>
            <a:r>
              <a:rPr lang="en-US" sz="1600" dirty="0" err="1"/>
              <a:t>puanı</a:t>
            </a:r>
            <a:r>
              <a:rPr lang="en-US" sz="1600" dirty="0"/>
              <a:t> </a:t>
            </a:r>
            <a:r>
              <a:rPr lang="en-US" sz="1600" dirty="0" err="1"/>
              <a:t>hesaplayarak</a:t>
            </a:r>
            <a:r>
              <a:rPr lang="en-US" sz="1600" dirty="0"/>
              <a:t> </a:t>
            </a:r>
            <a:r>
              <a:rPr lang="en-US" sz="1600" dirty="0" err="1"/>
              <a:t>bir</a:t>
            </a:r>
            <a:r>
              <a:rPr lang="en-US" sz="1600" dirty="0"/>
              <a:t> </a:t>
            </a:r>
            <a:r>
              <a:rPr lang="en-US" sz="1600" dirty="0" err="1"/>
              <a:t>modelin</a:t>
            </a:r>
            <a:r>
              <a:rPr lang="en-US" sz="1600" dirty="0"/>
              <a:t> </a:t>
            </a:r>
            <a:r>
              <a:rPr lang="en-US" sz="1600" dirty="0" err="1"/>
              <a:t>iç</a:t>
            </a:r>
            <a:r>
              <a:rPr lang="en-US" sz="1600" dirty="0"/>
              <a:t> </a:t>
            </a:r>
            <a:r>
              <a:rPr lang="en-US" sz="1600" dirty="0" err="1"/>
              <a:t>işleyişini</a:t>
            </a:r>
            <a:r>
              <a:rPr lang="en-US" sz="1600" dirty="0"/>
              <a:t> </a:t>
            </a:r>
            <a:r>
              <a:rPr lang="en-US" sz="1600" dirty="0" err="1"/>
              <a:t>netleştirir</a:t>
            </a:r>
            <a:r>
              <a:rPr lang="en-US" sz="1600" dirty="0" smtClean="0"/>
              <a:t>.</a:t>
            </a:r>
          </a:p>
          <a:p>
            <a:pPr lvl="1" algn="just"/>
            <a:endParaRPr lang="en-US" sz="1600" dirty="0"/>
          </a:p>
          <a:p>
            <a:pPr lvl="1" algn="just"/>
            <a:r>
              <a:rPr lang="en-US" sz="1600" dirty="0" err="1" smtClean="0"/>
              <a:t>Modelin</a:t>
            </a:r>
            <a:r>
              <a:rPr lang="en-US" sz="1600" dirty="0" smtClean="0"/>
              <a:t> </a:t>
            </a:r>
            <a:r>
              <a:rPr lang="en-US" sz="1600" dirty="0" err="1"/>
              <a:t>sahip</a:t>
            </a:r>
            <a:r>
              <a:rPr lang="en-US" sz="1600" dirty="0"/>
              <a:t> </a:t>
            </a:r>
            <a:r>
              <a:rPr lang="en-US" sz="1600" dirty="0" err="1"/>
              <a:t>olduğu</a:t>
            </a:r>
            <a:r>
              <a:rPr lang="en-US" sz="1600" dirty="0"/>
              <a:t> </a:t>
            </a:r>
            <a:r>
              <a:rPr lang="en-US" sz="1600" dirty="0" err="1"/>
              <a:t>özelliklerin</a:t>
            </a:r>
            <a:r>
              <a:rPr lang="en-US" sz="1600" dirty="0"/>
              <a:t> </a:t>
            </a:r>
            <a:r>
              <a:rPr lang="en-US" sz="1600" dirty="0" err="1"/>
              <a:t>bu</a:t>
            </a:r>
            <a:r>
              <a:rPr lang="en-US" sz="1600" dirty="0"/>
              <a:t> </a:t>
            </a:r>
            <a:r>
              <a:rPr lang="en-US" sz="1600" dirty="0" err="1"/>
              <a:t>uygunluk</a:t>
            </a:r>
            <a:r>
              <a:rPr lang="en-US" sz="1600" dirty="0"/>
              <a:t> </a:t>
            </a:r>
            <a:r>
              <a:rPr lang="en-US" sz="1600" dirty="0" err="1"/>
              <a:t>puanı</a:t>
            </a:r>
            <a:r>
              <a:rPr lang="en-US" sz="1600" dirty="0"/>
              <a:t> </a:t>
            </a:r>
            <a:r>
              <a:rPr lang="en-US" sz="1600" dirty="0" err="1"/>
              <a:t>üzerindeki</a:t>
            </a:r>
            <a:r>
              <a:rPr lang="en-US" sz="1600" dirty="0"/>
              <a:t> </a:t>
            </a:r>
            <a:r>
              <a:rPr lang="en-US" sz="1600" dirty="0" err="1"/>
              <a:t>etkisini</a:t>
            </a:r>
            <a:r>
              <a:rPr lang="en-US" sz="1600" dirty="0"/>
              <a:t> </a:t>
            </a:r>
            <a:r>
              <a:rPr lang="en-US" sz="1600" dirty="0" err="1"/>
              <a:t>inceler</a:t>
            </a:r>
            <a:r>
              <a:rPr lang="en-US" sz="1600" dirty="0" smtClean="0"/>
              <a:t>.</a:t>
            </a:r>
          </a:p>
          <a:p>
            <a:pPr lvl="1" algn="just"/>
            <a:endParaRPr lang="en-US" sz="1600" dirty="0"/>
          </a:p>
          <a:p>
            <a:pPr lvl="1" algn="just"/>
            <a:r>
              <a:rPr lang="en-US" sz="1600" dirty="0" err="1" smtClean="0"/>
              <a:t>Farklı</a:t>
            </a:r>
            <a:r>
              <a:rPr lang="en-US" sz="1600" dirty="0" smtClean="0"/>
              <a:t> </a:t>
            </a:r>
            <a:r>
              <a:rPr lang="en-US" sz="1600" dirty="0" err="1"/>
              <a:t>değişkenler</a:t>
            </a:r>
            <a:r>
              <a:rPr lang="en-US" sz="1600" dirty="0"/>
              <a:t> </a:t>
            </a:r>
            <a:r>
              <a:rPr lang="en-US" sz="1600" dirty="0" err="1"/>
              <a:t>arasındaki</a:t>
            </a:r>
            <a:r>
              <a:rPr lang="en-US" sz="1600" dirty="0"/>
              <a:t> </a:t>
            </a:r>
            <a:r>
              <a:rPr lang="en-US" sz="1600" dirty="0" err="1"/>
              <a:t>puanlar</a:t>
            </a:r>
            <a:r>
              <a:rPr lang="en-US" sz="1600" dirty="0"/>
              <a:t> </a:t>
            </a:r>
            <a:r>
              <a:rPr lang="en-US" sz="1600" dirty="0" err="1"/>
              <a:t>karşılaştırılması</a:t>
            </a:r>
            <a:r>
              <a:rPr lang="en-US" sz="1600" dirty="0"/>
              <a:t> </a:t>
            </a:r>
            <a:r>
              <a:rPr lang="en-US" sz="1600" dirty="0" err="1"/>
              <a:t>sonucu</a:t>
            </a:r>
            <a:r>
              <a:rPr lang="en-US" sz="1600" dirty="0"/>
              <a:t>, </a:t>
            </a:r>
            <a:r>
              <a:rPr lang="en-US" sz="1600" dirty="0" err="1"/>
              <a:t>değişkenlerin</a:t>
            </a:r>
            <a:r>
              <a:rPr lang="en-US" sz="1600" dirty="0"/>
              <a:t>, </a:t>
            </a:r>
            <a:r>
              <a:rPr lang="en-US" sz="1600" dirty="0" err="1"/>
              <a:t>çıktı</a:t>
            </a:r>
            <a:r>
              <a:rPr lang="en-US" sz="1600" dirty="0"/>
              <a:t> </a:t>
            </a:r>
            <a:r>
              <a:rPr lang="en-US" sz="1600" dirty="0" err="1"/>
              <a:t>için</a:t>
            </a:r>
            <a:r>
              <a:rPr lang="en-US" sz="1600" dirty="0"/>
              <a:t> </a:t>
            </a:r>
            <a:r>
              <a:rPr lang="en-US" sz="1600" dirty="0" err="1"/>
              <a:t>olan</a:t>
            </a:r>
            <a:r>
              <a:rPr lang="en-US" sz="1600" dirty="0"/>
              <a:t> </a:t>
            </a:r>
            <a:r>
              <a:rPr lang="en-US" sz="1600" dirty="0" err="1"/>
              <a:t>etkisi</a:t>
            </a:r>
            <a:r>
              <a:rPr lang="en-US" sz="1600" dirty="0"/>
              <a:t> (</a:t>
            </a:r>
            <a:r>
              <a:rPr lang="en-US" sz="1600" dirty="0" err="1"/>
              <a:t>önemi</a:t>
            </a:r>
            <a:r>
              <a:rPr lang="en-US" sz="1600" dirty="0"/>
              <a:t>) </a:t>
            </a:r>
            <a:r>
              <a:rPr lang="en-US" sz="1600" dirty="0" err="1"/>
              <a:t>ortaya</a:t>
            </a:r>
            <a:r>
              <a:rPr lang="en-US" sz="1600" dirty="0"/>
              <a:t> </a:t>
            </a:r>
            <a:r>
              <a:rPr lang="en-US" sz="1600" dirty="0" err="1"/>
              <a:t>çıkarılır</a:t>
            </a:r>
            <a:r>
              <a:rPr lang="en-US" sz="1600" dirty="0"/>
              <a:t>.</a:t>
            </a:r>
          </a:p>
          <a:p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43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64080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/>
              <a:t>POST-HOC ANALİZİ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/>
          <a:lstStyle/>
          <a:p>
            <a:pPr algn="just"/>
            <a:r>
              <a:rPr lang="en-US" sz="1800" dirty="0" smtClean="0"/>
              <a:t> ML </a:t>
            </a:r>
            <a:r>
              <a:rPr lang="en-US" sz="1800" dirty="0" err="1"/>
              <a:t>modelleri</a:t>
            </a:r>
            <a:r>
              <a:rPr lang="en-US" sz="1800" dirty="0"/>
              <a:t>, </a:t>
            </a:r>
            <a:r>
              <a:rPr lang="en-US" sz="1800" dirty="0" err="1"/>
              <a:t>şeffaf</a:t>
            </a:r>
            <a:r>
              <a:rPr lang="en-US" sz="1800" dirty="0"/>
              <a:t> </a:t>
            </a:r>
            <a:r>
              <a:rPr lang="en-US" sz="1800" dirty="0" err="1"/>
              <a:t>olmak</a:t>
            </a:r>
            <a:r>
              <a:rPr lang="en-US" sz="1800" dirty="0"/>
              <a:t> </a:t>
            </a:r>
            <a:r>
              <a:rPr lang="en-US" sz="1800" dirty="0" err="1"/>
              <a:t>için</a:t>
            </a:r>
            <a:r>
              <a:rPr lang="en-US" sz="1800" dirty="0"/>
              <a:t> </a:t>
            </a:r>
            <a:r>
              <a:rPr lang="en-US" sz="1800" dirty="0" err="1"/>
              <a:t>gerekli</a:t>
            </a:r>
            <a:r>
              <a:rPr lang="en-US" sz="1800" dirty="0"/>
              <a:t> </a:t>
            </a:r>
            <a:r>
              <a:rPr lang="en-US" sz="1800" dirty="0" err="1"/>
              <a:t>kriterlerden</a:t>
            </a:r>
            <a:r>
              <a:rPr lang="en-US" sz="1800" dirty="0"/>
              <a:t> </a:t>
            </a:r>
            <a:r>
              <a:rPr lang="en-US" sz="1800" dirty="0" err="1"/>
              <a:t>herhangi</a:t>
            </a:r>
            <a:r>
              <a:rPr lang="en-US" sz="1800" dirty="0"/>
              <a:t> </a:t>
            </a:r>
            <a:r>
              <a:rPr lang="en-US" sz="1800" dirty="0" err="1"/>
              <a:t>birini</a:t>
            </a:r>
            <a:r>
              <a:rPr lang="en-US" sz="1800" dirty="0"/>
              <a:t> </a:t>
            </a:r>
            <a:r>
              <a:rPr lang="en-US" sz="1800" dirty="0" err="1"/>
              <a:t>karşılamadığında</a:t>
            </a:r>
            <a:r>
              <a:rPr lang="en-US" sz="1800" dirty="0"/>
              <a:t>, </a:t>
            </a:r>
            <a:r>
              <a:rPr lang="en-US" sz="1800" dirty="0" err="1"/>
              <a:t>kararlarını</a:t>
            </a:r>
            <a:r>
              <a:rPr lang="en-US" sz="1800" dirty="0"/>
              <a:t> </a:t>
            </a:r>
            <a:r>
              <a:rPr lang="en-US" sz="1800" dirty="0" err="1"/>
              <a:t>açıklamak</a:t>
            </a:r>
            <a:r>
              <a:rPr lang="en-US" sz="1800" dirty="0"/>
              <a:t> </a:t>
            </a:r>
            <a:r>
              <a:rPr lang="en-US" sz="1800" dirty="0" err="1"/>
              <a:t>için</a:t>
            </a:r>
            <a:r>
              <a:rPr lang="en-US" sz="1800" dirty="0"/>
              <a:t> </a:t>
            </a:r>
            <a:r>
              <a:rPr lang="en-US" sz="1800" dirty="0" err="1"/>
              <a:t>modele</a:t>
            </a:r>
            <a:r>
              <a:rPr lang="en-US" sz="1800" dirty="0"/>
              <a:t> </a:t>
            </a:r>
            <a:r>
              <a:rPr lang="en-US" sz="1800" dirty="0" err="1"/>
              <a:t>ayrı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yöntem</a:t>
            </a:r>
            <a:r>
              <a:rPr lang="en-US" sz="1800" dirty="0"/>
              <a:t> </a:t>
            </a:r>
            <a:r>
              <a:rPr lang="en-US" sz="1800" dirty="0" err="1"/>
              <a:t>tasarlanmalı</a:t>
            </a:r>
            <a:r>
              <a:rPr lang="en-US" sz="1800" dirty="0"/>
              <a:t>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uygulanmalıdır</a:t>
            </a:r>
            <a:r>
              <a:rPr lang="en-US" sz="1800" dirty="0"/>
              <a:t>. </a:t>
            </a:r>
            <a:endParaRPr lang="en-US" sz="1800" dirty="0" smtClean="0"/>
          </a:p>
          <a:p>
            <a:pPr algn="just"/>
            <a:endParaRPr lang="en-US" sz="1800" dirty="0"/>
          </a:p>
          <a:p>
            <a:pPr algn="just"/>
            <a:r>
              <a:rPr lang="en-US" sz="1800" dirty="0" smtClean="0"/>
              <a:t> POST-HOC </a:t>
            </a:r>
            <a:r>
              <a:rPr lang="en-US" sz="1800" dirty="0" err="1"/>
              <a:t>tekniklerinin</a:t>
            </a:r>
            <a:r>
              <a:rPr lang="en-US" sz="1800" dirty="0"/>
              <a:t> </a:t>
            </a:r>
            <a:r>
              <a:rPr lang="en-US" sz="1800" dirty="0" err="1"/>
              <a:t>esas</a:t>
            </a:r>
            <a:r>
              <a:rPr lang="en-US" sz="1800" dirty="0"/>
              <a:t> </a:t>
            </a:r>
            <a:r>
              <a:rPr lang="en-US" sz="1800" dirty="0" err="1"/>
              <a:t>amacı</a:t>
            </a:r>
            <a:r>
              <a:rPr lang="en-US" sz="1800" dirty="0"/>
              <a:t>; </a:t>
            </a:r>
            <a:endParaRPr lang="en-US" sz="1800" dirty="0" smtClean="0"/>
          </a:p>
          <a:p>
            <a:pPr marL="0" indent="0" algn="ctr">
              <a:buNone/>
            </a:pPr>
            <a:endParaRPr lang="en-US" sz="1800" b="1" dirty="0"/>
          </a:p>
          <a:p>
            <a:pPr marL="0" indent="0" algn="ctr">
              <a:buNone/>
            </a:pPr>
            <a:r>
              <a:rPr lang="en-US" sz="1800" b="1" dirty="0" smtClean="0"/>
              <a:t>“</a:t>
            </a:r>
            <a:r>
              <a:rPr lang="en-US" sz="1800" b="1" dirty="0" err="1" smtClean="0"/>
              <a:t>Bir</a:t>
            </a:r>
            <a:r>
              <a:rPr lang="en-US" sz="1800" b="1" dirty="0" smtClean="0"/>
              <a:t> </a:t>
            </a:r>
            <a:r>
              <a:rPr lang="en-US" sz="1800" b="1" dirty="0" err="1"/>
              <a:t>modelin</a:t>
            </a:r>
            <a:r>
              <a:rPr lang="en-US" sz="1800" b="1" dirty="0"/>
              <a:t>, </a:t>
            </a:r>
            <a:r>
              <a:rPr lang="en-US" sz="1800" b="1" dirty="0" err="1"/>
              <a:t>herhangi</a:t>
            </a:r>
            <a:r>
              <a:rPr lang="en-US" sz="1800" b="1" dirty="0"/>
              <a:t> </a:t>
            </a:r>
            <a:r>
              <a:rPr lang="en-US" sz="1800" b="1" dirty="0" err="1"/>
              <a:t>bir</a:t>
            </a:r>
            <a:r>
              <a:rPr lang="en-US" sz="1800" b="1" dirty="0"/>
              <a:t> </a:t>
            </a:r>
            <a:r>
              <a:rPr lang="en-US" sz="1800" b="1" dirty="0" err="1"/>
              <a:t>girdi</a:t>
            </a:r>
            <a:r>
              <a:rPr lang="en-US" sz="1800" b="1" dirty="0"/>
              <a:t> </a:t>
            </a:r>
            <a:r>
              <a:rPr lang="en-US" sz="1800" b="1" dirty="0" err="1"/>
              <a:t>için</a:t>
            </a:r>
            <a:r>
              <a:rPr lang="en-US" sz="1800" b="1" dirty="0"/>
              <a:t> </a:t>
            </a:r>
            <a:r>
              <a:rPr lang="en-US" sz="1800" b="1" dirty="0" err="1"/>
              <a:t>tahminlerini</a:t>
            </a:r>
            <a:r>
              <a:rPr lang="en-US" sz="1800" b="1" dirty="0"/>
              <a:t> </a:t>
            </a:r>
            <a:r>
              <a:rPr lang="en-US" sz="1800" b="1" dirty="0" err="1"/>
              <a:t>nasıl</a:t>
            </a:r>
            <a:r>
              <a:rPr lang="en-US" sz="1800" b="1" dirty="0"/>
              <a:t> </a:t>
            </a:r>
            <a:r>
              <a:rPr lang="en-US" sz="1800" b="1" dirty="0" err="1"/>
              <a:t>ürettiği</a:t>
            </a:r>
            <a:r>
              <a:rPr lang="en-US" sz="1800" b="1" dirty="0"/>
              <a:t> </a:t>
            </a:r>
            <a:endParaRPr lang="en-US" sz="1800" b="1" dirty="0" smtClean="0"/>
          </a:p>
          <a:p>
            <a:pPr marL="0" indent="0" algn="ctr">
              <a:buNone/>
            </a:pPr>
            <a:r>
              <a:rPr lang="en-US" sz="1800" b="1" dirty="0" err="1" smtClean="0"/>
              <a:t>konusunda</a:t>
            </a:r>
            <a:r>
              <a:rPr lang="en-US" sz="1800" b="1" dirty="0" smtClean="0"/>
              <a:t> </a:t>
            </a:r>
            <a:r>
              <a:rPr lang="en-US" sz="1800" b="1" dirty="0" err="1" smtClean="0"/>
              <a:t>anlaşılır</a:t>
            </a:r>
            <a:r>
              <a:rPr lang="en-US" sz="1800" b="1" dirty="0" smtClean="0"/>
              <a:t> </a:t>
            </a:r>
            <a:r>
              <a:rPr lang="en-US" sz="1800" b="1" dirty="0" err="1"/>
              <a:t>bilgiler</a:t>
            </a:r>
            <a:r>
              <a:rPr lang="en-US" sz="1800" b="1" dirty="0"/>
              <a:t> </a:t>
            </a:r>
            <a:r>
              <a:rPr lang="en-US" sz="1800" b="1" dirty="0" err="1"/>
              <a:t>iletmektir</a:t>
            </a:r>
            <a:r>
              <a:rPr lang="en-US" sz="1800" b="1" dirty="0" smtClean="0"/>
              <a:t>.” </a:t>
            </a:r>
          </a:p>
          <a:p>
            <a:pPr algn="just"/>
            <a:endParaRPr lang="en-US" sz="1800" dirty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Modelleme</a:t>
            </a:r>
            <a:r>
              <a:rPr lang="en-US" sz="1800" dirty="0" smtClean="0"/>
              <a:t> </a:t>
            </a:r>
            <a:r>
              <a:rPr lang="en-US" sz="1800" dirty="0" err="1"/>
              <a:t>sonrası</a:t>
            </a:r>
            <a:r>
              <a:rPr lang="en-US" sz="1800" dirty="0"/>
              <a:t> </a:t>
            </a:r>
            <a:r>
              <a:rPr lang="en-US" sz="1800" dirty="0" err="1"/>
              <a:t>açıklanabilirlik</a:t>
            </a:r>
            <a:r>
              <a:rPr lang="en-US" sz="1800" dirty="0"/>
              <a:t> de </a:t>
            </a:r>
            <a:r>
              <a:rPr lang="en-US" sz="1800" dirty="0" err="1"/>
              <a:t>denilebilmektedir</a:t>
            </a:r>
            <a:r>
              <a:rPr lang="en-US" sz="1800" dirty="0" smtClean="0"/>
              <a:t>.</a:t>
            </a:r>
          </a:p>
          <a:p>
            <a:pPr marL="0" indent="0" algn="just">
              <a:buNone/>
            </a:pPr>
            <a:endParaRPr lang="en-US" sz="1800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44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6326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/>
              <a:t>POST-HOC ANALİZİ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b="1" dirty="0"/>
              <a:t>MODEL AGNOSTİK</a:t>
            </a:r>
          </a:p>
          <a:p>
            <a:pPr marL="0" indent="0" algn="just">
              <a:buNone/>
            </a:pPr>
            <a:r>
              <a:rPr lang="en-US" sz="1800" dirty="0"/>
              <a:t>	</a:t>
            </a:r>
            <a:r>
              <a:rPr lang="en-US" sz="1800" dirty="0" err="1" smtClean="0"/>
              <a:t>Maalesef</a:t>
            </a:r>
            <a:r>
              <a:rPr lang="en-US" sz="1800" dirty="0" smtClean="0"/>
              <a:t> </a:t>
            </a:r>
            <a:r>
              <a:rPr lang="en-US" sz="1800" dirty="0" err="1"/>
              <a:t>çoğu</a:t>
            </a:r>
            <a:r>
              <a:rPr lang="en-US" sz="1800" dirty="0"/>
              <a:t> </a:t>
            </a:r>
            <a:r>
              <a:rPr lang="en-US" sz="1800" dirty="0" err="1"/>
              <a:t>makine</a:t>
            </a:r>
            <a:r>
              <a:rPr lang="en-US" sz="1800" dirty="0"/>
              <a:t> </a:t>
            </a:r>
            <a:r>
              <a:rPr lang="en-US" sz="1800" dirty="0" err="1"/>
              <a:t>öğrenimi</a:t>
            </a:r>
            <a:r>
              <a:rPr lang="en-US" sz="1800" dirty="0"/>
              <a:t> </a:t>
            </a:r>
            <a:r>
              <a:rPr lang="en-US" sz="1800" dirty="0" err="1"/>
              <a:t>modelini</a:t>
            </a:r>
            <a:r>
              <a:rPr lang="en-US" sz="1800" dirty="0"/>
              <a:t> </a:t>
            </a:r>
            <a:r>
              <a:rPr lang="en-US" sz="1800" dirty="0" err="1"/>
              <a:t>doğrudan</a:t>
            </a:r>
            <a:r>
              <a:rPr lang="en-US" sz="1800" dirty="0"/>
              <a:t> </a:t>
            </a:r>
            <a:r>
              <a:rPr lang="en-US" sz="1800" dirty="0" err="1"/>
              <a:t>yorumlamak</a:t>
            </a:r>
            <a:r>
              <a:rPr lang="en-US" sz="1800" dirty="0"/>
              <a:t> </a:t>
            </a:r>
            <a:r>
              <a:rPr lang="en-US" sz="1800" dirty="0" err="1"/>
              <a:t>mümkün</a:t>
            </a:r>
            <a:r>
              <a:rPr lang="en-US" sz="1800" dirty="0"/>
              <a:t> </a:t>
            </a:r>
            <a:r>
              <a:rPr lang="en-US" sz="1800" dirty="0" err="1"/>
              <a:t>değil</a:t>
            </a:r>
            <a:r>
              <a:rPr lang="en-US" sz="1800" dirty="0"/>
              <a:t>. </a:t>
            </a:r>
            <a:r>
              <a:rPr lang="en-US" sz="1800" dirty="0" err="1"/>
              <a:t>Rastgele</a:t>
            </a:r>
            <a:r>
              <a:rPr lang="en-US" sz="1800" dirty="0"/>
              <a:t> </a:t>
            </a:r>
            <a:r>
              <a:rPr lang="en-US" sz="1800" dirty="0" err="1"/>
              <a:t>ormanlar</a:t>
            </a:r>
            <a:r>
              <a:rPr lang="en-US" sz="1800" dirty="0"/>
              <a:t>, </a:t>
            </a:r>
            <a:r>
              <a:rPr lang="en-US" sz="1800" dirty="0" err="1"/>
              <a:t>gradyan</a:t>
            </a:r>
            <a:r>
              <a:rPr lang="en-US" sz="1800" dirty="0"/>
              <a:t> </a:t>
            </a:r>
            <a:r>
              <a:rPr lang="en-US" sz="1800" dirty="0" err="1"/>
              <a:t>destekli</a:t>
            </a:r>
            <a:r>
              <a:rPr lang="en-US" sz="1800" dirty="0"/>
              <a:t> </a:t>
            </a:r>
            <a:r>
              <a:rPr lang="en-US" sz="1800" dirty="0" err="1"/>
              <a:t>makineler</a:t>
            </a:r>
            <a:r>
              <a:rPr lang="en-US" sz="1800" dirty="0"/>
              <a:t>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sinir</a:t>
            </a:r>
            <a:r>
              <a:rPr lang="en-US" sz="1800" dirty="0"/>
              <a:t> </a:t>
            </a:r>
            <a:r>
              <a:rPr lang="en-US" sz="1800" dirty="0" err="1"/>
              <a:t>ağları</a:t>
            </a:r>
            <a:r>
              <a:rPr lang="en-US" sz="1800" dirty="0"/>
              <a:t> </a:t>
            </a:r>
            <a:r>
              <a:rPr lang="en-US" sz="1800" dirty="0" err="1"/>
              <a:t>gibi</a:t>
            </a:r>
            <a:r>
              <a:rPr lang="en-US" sz="1800" dirty="0"/>
              <a:t> </a:t>
            </a:r>
            <a:r>
              <a:rPr lang="en-US" sz="1800" dirty="0" err="1"/>
              <a:t>popüler</a:t>
            </a:r>
            <a:r>
              <a:rPr lang="en-US" sz="1800" dirty="0"/>
              <a:t> </a:t>
            </a:r>
            <a:r>
              <a:rPr lang="en-US" sz="1800" dirty="0" err="1"/>
              <a:t>modeller</a:t>
            </a:r>
            <a:r>
              <a:rPr lang="en-US" sz="1800" dirty="0"/>
              <a:t> </a:t>
            </a:r>
            <a:r>
              <a:rPr lang="en-US" sz="1800" dirty="0" err="1"/>
              <a:t>için</a:t>
            </a:r>
            <a:r>
              <a:rPr lang="en-US" sz="1800" dirty="0"/>
              <a:t> </a:t>
            </a:r>
            <a:r>
              <a:rPr lang="en-US" sz="1800" dirty="0" err="1"/>
              <a:t>modelden</a:t>
            </a:r>
            <a:r>
              <a:rPr lang="en-US" sz="1800" dirty="0"/>
              <a:t> </a:t>
            </a:r>
            <a:r>
              <a:rPr lang="en-US" sz="1800" dirty="0" err="1"/>
              <a:t>bağımsız</a:t>
            </a:r>
            <a:r>
              <a:rPr lang="en-US" sz="1800" dirty="0"/>
              <a:t> </a:t>
            </a:r>
            <a:r>
              <a:rPr lang="en-US" sz="1800" dirty="0" err="1"/>
              <a:t>yöntemlere</a:t>
            </a:r>
            <a:r>
              <a:rPr lang="en-US" sz="1800" dirty="0"/>
              <a:t> </a:t>
            </a:r>
            <a:r>
              <a:rPr lang="en-US" sz="1800" dirty="0" err="1"/>
              <a:t>ihtiyacınız</a:t>
            </a:r>
            <a:r>
              <a:rPr lang="en-US" sz="1800" dirty="0"/>
              <a:t> </a:t>
            </a:r>
            <a:r>
              <a:rPr lang="en-US" sz="1800" dirty="0" err="1"/>
              <a:t>vardır</a:t>
            </a:r>
            <a:r>
              <a:rPr lang="en-US" sz="1800" dirty="0" smtClean="0"/>
              <a:t>;</a:t>
            </a:r>
          </a:p>
          <a:p>
            <a:pPr algn="just"/>
            <a:endParaRPr lang="en-US" sz="1800" dirty="0"/>
          </a:p>
          <a:p>
            <a:pPr lvl="1" algn="just">
              <a:spcBef>
                <a:spcPts val="0"/>
              </a:spcBef>
              <a:spcAft>
                <a:spcPts val="0"/>
              </a:spcAft>
            </a:pPr>
            <a:r>
              <a:rPr lang="en-US" sz="1600" dirty="0"/>
              <a:t> </a:t>
            </a:r>
            <a:r>
              <a:rPr lang="en-US" sz="1600" dirty="0" err="1" smtClean="0"/>
              <a:t>Basitleştirme</a:t>
            </a:r>
            <a:r>
              <a:rPr lang="en-US" sz="1600" dirty="0" smtClean="0"/>
              <a:t> </a:t>
            </a:r>
            <a:r>
              <a:rPr lang="en-US" sz="1600" dirty="0" err="1"/>
              <a:t>ile</a:t>
            </a:r>
            <a:r>
              <a:rPr lang="en-US" sz="1600" dirty="0"/>
              <a:t> </a:t>
            </a:r>
            <a:r>
              <a:rPr lang="en-US" sz="1600" dirty="0" err="1" smtClean="0"/>
              <a:t>Açıklama</a:t>
            </a:r>
            <a:endParaRPr lang="en-US" sz="1600" dirty="0" smtClean="0"/>
          </a:p>
          <a:p>
            <a:pPr lvl="1" algn="just">
              <a:spcBef>
                <a:spcPts val="0"/>
              </a:spcBef>
              <a:spcAft>
                <a:spcPts val="0"/>
              </a:spcAft>
            </a:pPr>
            <a:endParaRPr lang="en-US" sz="1600" dirty="0"/>
          </a:p>
          <a:p>
            <a:pPr lvl="1" algn="just">
              <a:spcBef>
                <a:spcPts val="0"/>
              </a:spcBef>
              <a:spcAft>
                <a:spcPts val="0"/>
              </a:spcAft>
            </a:pPr>
            <a:r>
              <a:rPr lang="en-US" sz="1600" dirty="0"/>
              <a:t> </a:t>
            </a:r>
            <a:r>
              <a:rPr lang="en-US" sz="1600" dirty="0" err="1" smtClean="0"/>
              <a:t>Özellik</a:t>
            </a:r>
            <a:r>
              <a:rPr lang="en-US" sz="1600" dirty="0" smtClean="0"/>
              <a:t> </a:t>
            </a:r>
            <a:r>
              <a:rPr lang="en-US" sz="1600" dirty="0" err="1"/>
              <a:t>Alaka</a:t>
            </a:r>
            <a:r>
              <a:rPr lang="en-US" sz="1600" dirty="0"/>
              <a:t> </a:t>
            </a:r>
            <a:r>
              <a:rPr lang="en-US" sz="1600" dirty="0" err="1" smtClean="0"/>
              <a:t>Açıklama</a:t>
            </a:r>
            <a:endParaRPr lang="en-US" sz="1600" dirty="0" smtClean="0"/>
          </a:p>
          <a:p>
            <a:pPr lvl="1" algn="just">
              <a:spcBef>
                <a:spcPts val="0"/>
              </a:spcBef>
              <a:spcAft>
                <a:spcPts val="0"/>
              </a:spcAft>
            </a:pPr>
            <a:endParaRPr lang="en-US" sz="1600" dirty="0"/>
          </a:p>
          <a:p>
            <a:pPr lvl="1" algn="just">
              <a:spcBef>
                <a:spcPts val="0"/>
              </a:spcBef>
              <a:spcAft>
                <a:spcPts val="0"/>
              </a:spcAft>
            </a:pPr>
            <a:r>
              <a:rPr lang="en-US" sz="1600" dirty="0"/>
              <a:t> </a:t>
            </a:r>
            <a:r>
              <a:rPr lang="en-US" sz="1600" dirty="0" err="1" smtClean="0"/>
              <a:t>Yerel</a:t>
            </a:r>
            <a:r>
              <a:rPr lang="en-US" sz="1600" dirty="0" smtClean="0"/>
              <a:t> </a:t>
            </a:r>
            <a:r>
              <a:rPr lang="en-US" sz="1600" dirty="0" err="1" smtClean="0"/>
              <a:t>Açıklamalar</a:t>
            </a:r>
            <a:endParaRPr lang="en-US" sz="1600" dirty="0" smtClean="0"/>
          </a:p>
          <a:p>
            <a:pPr lvl="1" algn="just">
              <a:spcBef>
                <a:spcPts val="0"/>
              </a:spcBef>
              <a:spcAft>
                <a:spcPts val="0"/>
              </a:spcAft>
            </a:pPr>
            <a:endParaRPr lang="en-US" sz="1600" dirty="0"/>
          </a:p>
          <a:p>
            <a:pPr lvl="1" algn="just">
              <a:spcBef>
                <a:spcPts val="0"/>
              </a:spcBef>
              <a:spcAft>
                <a:spcPts val="0"/>
              </a:spcAft>
            </a:pPr>
            <a:r>
              <a:rPr lang="en-US" sz="1600" dirty="0"/>
              <a:t> </a:t>
            </a:r>
            <a:r>
              <a:rPr lang="en-US" sz="1600" dirty="0" err="1" smtClean="0"/>
              <a:t>Görsel</a:t>
            </a:r>
            <a:r>
              <a:rPr lang="en-US" sz="1600" dirty="0" smtClean="0"/>
              <a:t> </a:t>
            </a:r>
            <a:r>
              <a:rPr lang="en-US" sz="1600" dirty="0" err="1"/>
              <a:t>Açıklama</a:t>
            </a:r>
            <a:endParaRPr lang="en-US" sz="1600" dirty="0"/>
          </a:p>
          <a:p>
            <a:pPr algn="just"/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45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42917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352" y="1230020"/>
            <a:ext cx="8541296" cy="5033963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POST-HOC ANALİZİ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46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NGIoT/IoT Applications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725186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b="1" dirty="0"/>
              <a:t> </a:t>
            </a:r>
            <a:r>
              <a:rPr lang="en-US" b="1" dirty="0" smtClean="0"/>
              <a:t>MODEL SPESIFIK</a:t>
            </a:r>
          </a:p>
          <a:p>
            <a:r>
              <a:rPr lang="en-US" sz="1800" b="1" dirty="0" smtClean="0"/>
              <a:t> </a:t>
            </a:r>
            <a:r>
              <a:rPr lang="en-US" sz="1800" b="1" dirty="0" err="1" smtClean="0"/>
              <a:t>Sığ</a:t>
            </a:r>
            <a:r>
              <a:rPr lang="en-US" sz="1800" b="1" dirty="0" smtClean="0"/>
              <a:t> </a:t>
            </a:r>
            <a:r>
              <a:rPr lang="en-US" sz="1800" b="1" dirty="0"/>
              <a:t>ML </a:t>
            </a:r>
            <a:r>
              <a:rPr lang="en-US" sz="1800" b="1" dirty="0" err="1"/>
              <a:t>modellerinde</a:t>
            </a:r>
            <a:r>
              <a:rPr lang="en-US" sz="1800" b="1" dirty="0"/>
              <a:t> post-hoc </a:t>
            </a:r>
            <a:r>
              <a:rPr lang="en-US" sz="1800" b="1" dirty="0" err="1" smtClean="0"/>
              <a:t>açıklanabilirlik</a:t>
            </a:r>
            <a:r>
              <a:rPr lang="en-US" sz="1800" b="1" dirty="0" smtClean="0"/>
              <a:t>:</a:t>
            </a:r>
          </a:p>
          <a:p>
            <a:pPr lvl="2"/>
            <a:r>
              <a:rPr lang="en-US" dirty="0" smtClean="0"/>
              <a:t> </a:t>
            </a:r>
            <a:r>
              <a:rPr lang="en-US" dirty="0" err="1" smtClean="0"/>
              <a:t>Karar</a:t>
            </a:r>
            <a:r>
              <a:rPr lang="en-US" dirty="0" smtClean="0"/>
              <a:t> </a:t>
            </a:r>
            <a:r>
              <a:rPr lang="en-US" dirty="0" err="1" smtClean="0"/>
              <a:t>ağaçları</a:t>
            </a:r>
            <a:r>
              <a:rPr lang="en-US" dirty="0" smtClean="0"/>
              <a:t>, </a:t>
            </a:r>
            <a:r>
              <a:rPr lang="en-US" dirty="0" err="1" smtClean="0"/>
              <a:t>ağaç</a:t>
            </a:r>
            <a:r>
              <a:rPr lang="en-US" dirty="0" smtClean="0"/>
              <a:t> </a:t>
            </a:r>
            <a:r>
              <a:rPr lang="en-US" dirty="0" err="1" smtClean="0"/>
              <a:t>toplulukları</a:t>
            </a:r>
            <a:r>
              <a:rPr lang="en-US" dirty="0" smtClean="0"/>
              <a:t>, </a:t>
            </a:r>
            <a:r>
              <a:rPr lang="en-US" dirty="0" err="1" smtClean="0"/>
              <a:t>çoklu</a:t>
            </a:r>
            <a:r>
              <a:rPr lang="en-US" dirty="0" smtClean="0"/>
              <a:t> </a:t>
            </a:r>
            <a:r>
              <a:rPr lang="en-US" dirty="0" err="1" smtClean="0"/>
              <a:t>sınıflandırıcı</a:t>
            </a:r>
            <a:r>
              <a:rPr lang="en-US" dirty="0" smtClean="0"/>
              <a:t> </a:t>
            </a:r>
            <a:r>
              <a:rPr lang="en-US" dirty="0" err="1" smtClean="0"/>
              <a:t>sistemler</a:t>
            </a:r>
            <a:endParaRPr lang="en-US" dirty="0"/>
          </a:p>
          <a:p>
            <a:pPr lvl="2"/>
            <a:r>
              <a:rPr lang="en-US" dirty="0" smtClean="0"/>
              <a:t> </a:t>
            </a:r>
            <a:r>
              <a:rPr lang="en-US" dirty="0" err="1" smtClean="0"/>
              <a:t>Vektör</a:t>
            </a:r>
            <a:r>
              <a:rPr lang="en-US" dirty="0" smtClean="0"/>
              <a:t> </a:t>
            </a:r>
            <a:r>
              <a:rPr lang="en-US" dirty="0" err="1" smtClean="0"/>
              <a:t>makinelerin</a:t>
            </a:r>
            <a:r>
              <a:rPr lang="en-US" dirty="0" smtClean="0"/>
              <a:t> </a:t>
            </a:r>
            <a:r>
              <a:rPr lang="en-US" dirty="0" err="1" smtClean="0"/>
              <a:t>desteklenmesi</a:t>
            </a:r>
            <a:endParaRPr lang="en-US" dirty="0" smtClean="0"/>
          </a:p>
          <a:p>
            <a:pPr lvl="2"/>
            <a:endParaRPr lang="en-US" i="1" dirty="0"/>
          </a:p>
          <a:p>
            <a:r>
              <a:rPr lang="en-US" b="1" dirty="0" smtClean="0"/>
              <a:t> </a:t>
            </a:r>
            <a:r>
              <a:rPr lang="en-US" sz="1800" b="1" dirty="0" err="1" smtClean="0"/>
              <a:t>Derin</a:t>
            </a:r>
            <a:r>
              <a:rPr lang="en-US" sz="1800" b="1" dirty="0" smtClean="0"/>
              <a:t> </a:t>
            </a:r>
            <a:r>
              <a:rPr lang="en-US" sz="1800" b="1" dirty="0" err="1"/>
              <a:t>öğrenmede</a:t>
            </a:r>
            <a:r>
              <a:rPr lang="en-US" sz="1800" b="1" dirty="0"/>
              <a:t> </a:t>
            </a:r>
            <a:r>
              <a:rPr lang="en-US" sz="1800" b="1" dirty="0" err="1" smtClean="0"/>
              <a:t>açıklanabilirlik</a:t>
            </a:r>
            <a:r>
              <a:rPr lang="en-US" sz="1800" b="1" dirty="0"/>
              <a:t>: </a:t>
            </a:r>
            <a:endParaRPr lang="en-US" sz="1800" b="1" dirty="0" smtClean="0"/>
          </a:p>
          <a:p>
            <a:pPr lvl="2"/>
            <a:r>
              <a:rPr lang="en-US" dirty="0" err="1"/>
              <a:t>Çok</a:t>
            </a:r>
            <a:r>
              <a:rPr lang="en-US" dirty="0"/>
              <a:t> </a:t>
            </a:r>
            <a:r>
              <a:rPr lang="en-US" dirty="0" err="1"/>
              <a:t>katmanlı</a:t>
            </a:r>
            <a:r>
              <a:rPr lang="en-US" dirty="0"/>
              <a:t> </a:t>
            </a:r>
            <a:r>
              <a:rPr lang="en-US" dirty="0" err="1"/>
              <a:t>Sinir</a:t>
            </a:r>
            <a:r>
              <a:rPr lang="en-US" dirty="0"/>
              <a:t> </a:t>
            </a:r>
            <a:r>
              <a:rPr lang="en-US" dirty="0" err="1"/>
              <a:t>Ağları</a:t>
            </a:r>
            <a:endParaRPr lang="en-US" dirty="0"/>
          </a:p>
          <a:p>
            <a:pPr lvl="2"/>
            <a:r>
              <a:rPr lang="en-US" dirty="0" err="1"/>
              <a:t>Evrişimli</a:t>
            </a:r>
            <a:r>
              <a:rPr lang="en-US" dirty="0"/>
              <a:t> </a:t>
            </a:r>
            <a:r>
              <a:rPr lang="en-US" dirty="0" err="1"/>
              <a:t>Sinir</a:t>
            </a:r>
            <a:r>
              <a:rPr lang="en-US" dirty="0"/>
              <a:t> </a:t>
            </a:r>
            <a:r>
              <a:rPr lang="en-US" dirty="0" err="1"/>
              <a:t>Ağları</a:t>
            </a:r>
            <a:endParaRPr lang="en-US" dirty="0"/>
          </a:p>
          <a:p>
            <a:pPr lvl="2"/>
            <a:r>
              <a:rPr lang="en-US" dirty="0" err="1"/>
              <a:t>Tekrarlayan</a:t>
            </a:r>
            <a:r>
              <a:rPr lang="en-US" dirty="0"/>
              <a:t> </a:t>
            </a:r>
            <a:r>
              <a:rPr lang="en-US" dirty="0" err="1"/>
              <a:t>Sinir</a:t>
            </a:r>
            <a:r>
              <a:rPr lang="en-US" dirty="0"/>
              <a:t> </a:t>
            </a:r>
            <a:r>
              <a:rPr lang="en-US" dirty="0" err="1"/>
              <a:t>Ağları</a:t>
            </a:r>
            <a:endParaRPr lang="en-US" dirty="0"/>
          </a:p>
          <a:p>
            <a:pPr lvl="2"/>
            <a:r>
              <a:rPr lang="en-US" dirty="0"/>
              <a:t>Hybrid transparent and black-box methods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POST-HOC ANALİZİ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47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NGIoT/IoT Applications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87402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078" y="444449"/>
            <a:ext cx="10559844" cy="5670024"/>
          </a:xfrm>
        </p:spPr>
        <p:txBody>
          <a:bodyPr>
            <a:noAutofit/>
          </a:bodyPr>
          <a:lstStyle/>
          <a:p>
            <a:pPr algn="ctr"/>
            <a:r>
              <a:rPr lang="en-US" sz="8000" dirty="0" err="1" smtClean="0"/>
              <a:t>Açıklanabİlİr</a:t>
            </a:r>
            <a:r>
              <a:rPr lang="en-US" sz="8000" dirty="0" smtClean="0"/>
              <a:t> </a:t>
            </a:r>
            <a:r>
              <a:rPr lang="en-US" sz="8000" dirty="0" err="1" smtClean="0"/>
              <a:t>Yapay</a:t>
            </a:r>
            <a:r>
              <a:rPr lang="en-US" sz="8000" dirty="0" smtClean="0"/>
              <a:t> </a:t>
            </a:r>
            <a:r>
              <a:rPr lang="en-US" sz="8000" dirty="0" err="1" smtClean="0"/>
              <a:t>Zeka’nın</a:t>
            </a:r>
            <a:r>
              <a:rPr lang="en-US" sz="8000" dirty="0" smtClean="0"/>
              <a:t> </a:t>
            </a:r>
            <a:br>
              <a:rPr lang="en-US" sz="8000" dirty="0" smtClean="0"/>
            </a:br>
            <a:r>
              <a:rPr lang="en-US" sz="6000" dirty="0" err="1" smtClean="0"/>
              <a:t>Karşılaştığı</a:t>
            </a:r>
            <a:r>
              <a:rPr lang="en-US" sz="6000" dirty="0" smtClean="0"/>
              <a:t> </a:t>
            </a:r>
            <a:r>
              <a:rPr lang="en-US" sz="6000" dirty="0" err="1" smtClean="0"/>
              <a:t>Krİter</a:t>
            </a:r>
            <a:r>
              <a:rPr lang="en-US" sz="6000" dirty="0" smtClean="0"/>
              <a:t> </a:t>
            </a:r>
            <a:r>
              <a:rPr lang="en-US" sz="6000" dirty="0" err="1" smtClean="0"/>
              <a:t>Ve</a:t>
            </a:r>
            <a:r>
              <a:rPr lang="en-US" sz="6000" dirty="0" smtClean="0"/>
              <a:t> </a:t>
            </a:r>
            <a:r>
              <a:rPr lang="en-US" sz="6000" dirty="0" err="1" smtClean="0"/>
              <a:t>Sorunlar</a:t>
            </a:r>
            <a:endParaRPr lang="en-US" sz="6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48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3151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>
            <a:noAutofit/>
          </a:bodyPr>
          <a:lstStyle/>
          <a:p>
            <a:r>
              <a:rPr lang="en-US" sz="2600" dirty="0" err="1"/>
              <a:t>Açıklanabilir</a:t>
            </a:r>
            <a:r>
              <a:rPr lang="en-US" sz="2600" dirty="0"/>
              <a:t> </a:t>
            </a:r>
            <a:r>
              <a:rPr lang="en-US" sz="2600" dirty="0" err="1"/>
              <a:t>Yapay</a:t>
            </a:r>
            <a:r>
              <a:rPr lang="en-US" sz="2600" dirty="0"/>
              <a:t> </a:t>
            </a:r>
            <a:r>
              <a:rPr lang="en-US" sz="2600" dirty="0" err="1"/>
              <a:t>Zeka’nın</a:t>
            </a:r>
            <a:r>
              <a:rPr lang="en-US" sz="2600" dirty="0"/>
              <a:t> </a:t>
            </a:r>
            <a:r>
              <a:rPr lang="en-US" sz="2600" dirty="0" err="1" smtClean="0"/>
              <a:t>Karşılaştığı</a:t>
            </a:r>
            <a:r>
              <a:rPr lang="en-US" sz="2600" dirty="0" smtClean="0"/>
              <a:t> </a:t>
            </a:r>
            <a:br>
              <a:rPr lang="en-US" sz="2600" dirty="0" smtClean="0"/>
            </a:br>
            <a:r>
              <a:rPr lang="en-US" sz="2600" dirty="0" err="1" smtClean="0"/>
              <a:t>Kriter</a:t>
            </a:r>
            <a:r>
              <a:rPr lang="en-US" sz="2600" dirty="0" smtClean="0"/>
              <a:t> </a:t>
            </a:r>
            <a:r>
              <a:rPr lang="en-US" sz="2600" dirty="0" err="1" smtClean="0"/>
              <a:t>Ve</a:t>
            </a:r>
            <a:r>
              <a:rPr lang="en-US" sz="2600" dirty="0" smtClean="0"/>
              <a:t> </a:t>
            </a:r>
            <a:r>
              <a:rPr lang="en-US" sz="2600" dirty="0" err="1" smtClean="0"/>
              <a:t>Sorunlar</a:t>
            </a:r>
            <a:endParaRPr lang="en-US" sz="2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 err="1" smtClean="0"/>
              <a:t>Yorumlanabilirlik</a:t>
            </a:r>
            <a:r>
              <a:rPr lang="en-US" sz="1800" b="1" dirty="0" smtClean="0"/>
              <a:t> </a:t>
            </a:r>
            <a:r>
              <a:rPr lang="en-US" sz="1800" b="1" dirty="0" err="1" smtClean="0"/>
              <a:t>ve</a:t>
            </a:r>
            <a:r>
              <a:rPr lang="en-US" sz="1800" b="1" dirty="0" smtClean="0"/>
              <a:t> </a:t>
            </a:r>
            <a:r>
              <a:rPr lang="en-US" sz="1800" b="1" dirty="0" err="1" smtClean="0"/>
              <a:t>Performans</a:t>
            </a:r>
            <a:r>
              <a:rPr lang="en-US" sz="1800" b="1" dirty="0" smtClean="0"/>
              <a:t> </a:t>
            </a:r>
            <a:r>
              <a:rPr lang="en-US" sz="1800" b="1" dirty="0" err="1" smtClean="0"/>
              <a:t>İlişkisi</a:t>
            </a:r>
            <a:endParaRPr lang="en-US" sz="1800" b="1" dirty="0" smtClean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Daha</a:t>
            </a:r>
            <a:r>
              <a:rPr lang="en-US" sz="1800" dirty="0" smtClean="0"/>
              <a:t> </a:t>
            </a:r>
            <a:r>
              <a:rPr lang="en-US" sz="1800" dirty="0" err="1" smtClean="0"/>
              <a:t>karmaşık</a:t>
            </a:r>
            <a:r>
              <a:rPr lang="en-US" sz="1800" dirty="0" smtClean="0"/>
              <a:t> </a:t>
            </a:r>
            <a:r>
              <a:rPr lang="en-US" sz="1800" dirty="0" err="1" smtClean="0"/>
              <a:t>olan</a:t>
            </a:r>
            <a:r>
              <a:rPr lang="en-US" sz="1800" dirty="0" smtClean="0"/>
              <a:t> </a:t>
            </a:r>
            <a:r>
              <a:rPr lang="en-US" sz="1800" dirty="0" err="1" smtClean="0"/>
              <a:t>modellerin</a:t>
            </a:r>
            <a:r>
              <a:rPr lang="en-US" sz="1800" dirty="0" smtClean="0"/>
              <a:t> </a:t>
            </a:r>
            <a:r>
              <a:rPr lang="en-US" sz="1800" dirty="0" err="1" smtClean="0"/>
              <a:t>daha</a:t>
            </a:r>
            <a:r>
              <a:rPr lang="en-US" sz="1800" dirty="0" smtClean="0"/>
              <a:t> </a:t>
            </a:r>
            <a:r>
              <a:rPr lang="en-US" sz="1800" dirty="0" err="1" smtClean="0"/>
              <a:t>doğru</a:t>
            </a:r>
            <a:r>
              <a:rPr lang="en-US" sz="1800" dirty="0" smtClean="0"/>
              <a:t> </a:t>
            </a:r>
            <a:r>
              <a:rPr lang="en-US" sz="1800" dirty="0" err="1" smtClean="0"/>
              <a:t>olduğuna</a:t>
            </a:r>
            <a:r>
              <a:rPr lang="en-US" sz="1800" dirty="0" smtClean="0"/>
              <a:t> </a:t>
            </a:r>
            <a:r>
              <a:rPr lang="en-US" sz="1800" dirty="0" err="1" smtClean="0"/>
              <a:t>dair</a:t>
            </a:r>
            <a:r>
              <a:rPr lang="en-US" sz="1800" dirty="0" smtClean="0"/>
              <a:t> net </a:t>
            </a:r>
            <a:r>
              <a:rPr lang="en-US" sz="1800" dirty="0" err="1" smtClean="0"/>
              <a:t>bir</a:t>
            </a:r>
            <a:r>
              <a:rPr lang="en-US" sz="1800" dirty="0" smtClean="0"/>
              <a:t> </a:t>
            </a:r>
            <a:r>
              <a:rPr lang="en-US" sz="1800" dirty="0" err="1" smtClean="0"/>
              <a:t>şey</a:t>
            </a:r>
            <a:r>
              <a:rPr lang="en-US" sz="1800" dirty="0" smtClean="0"/>
              <a:t> </a:t>
            </a:r>
            <a:r>
              <a:rPr lang="en-US" sz="1800" dirty="0" err="1" smtClean="0"/>
              <a:t>söylenemez</a:t>
            </a:r>
            <a:r>
              <a:rPr lang="en-US" sz="1800" dirty="0" smtClean="0"/>
              <a:t>.</a:t>
            </a:r>
          </a:p>
          <a:p>
            <a:pPr algn="just"/>
            <a:endParaRPr lang="en-US" sz="1800" dirty="0" smtClean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Verilerin</a:t>
            </a:r>
            <a:r>
              <a:rPr lang="en-US" sz="1800" dirty="0" smtClean="0"/>
              <a:t> </a:t>
            </a:r>
            <a:r>
              <a:rPr lang="en-US" sz="1800" dirty="0" err="1" smtClean="0"/>
              <a:t>bir</a:t>
            </a:r>
            <a:r>
              <a:rPr lang="en-US" sz="1800" dirty="0" smtClean="0"/>
              <a:t> </a:t>
            </a:r>
            <a:r>
              <a:rPr lang="en-US" sz="1800" dirty="0" err="1" smtClean="0"/>
              <a:t>modelin</a:t>
            </a:r>
            <a:r>
              <a:rPr lang="en-US" sz="1800" dirty="0" smtClean="0"/>
              <a:t> </a:t>
            </a:r>
            <a:r>
              <a:rPr lang="en-US" sz="1800" dirty="0" err="1" smtClean="0"/>
              <a:t>çalışmasında</a:t>
            </a:r>
            <a:r>
              <a:rPr lang="en-US" sz="1800" dirty="0" smtClean="0"/>
              <a:t> </a:t>
            </a:r>
            <a:r>
              <a:rPr lang="en-US" sz="1800" dirty="0" err="1" smtClean="0"/>
              <a:t>büyük</a:t>
            </a:r>
            <a:r>
              <a:rPr lang="en-US" sz="1800" dirty="0" smtClean="0"/>
              <a:t> </a:t>
            </a:r>
            <a:r>
              <a:rPr lang="en-US" sz="1800" dirty="0" err="1" smtClean="0"/>
              <a:t>etkisinin</a:t>
            </a:r>
            <a:r>
              <a:rPr lang="en-US" sz="1800" dirty="0" smtClean="0"/>
              <a:t> </a:t>
            </a:r>
            <a:r>
              <a:rPr lang="en-US" sz="1800" dirty="0" err="1" smtClean="0"/>
              <a:t>olduğu</a:t>
            </a:r>
            <a:r>
              <a:rPr lang="en-US" sz="1800" dirty="0" smtClean="0"/>
              <a:t> </a:t>
            </a:r>
            <a:r>
              <a:rPr lang="en-US" sz="1800" dirty="0" err="1" smtClean="0"/>
              <a:t>durumlarda</a:t>
            </a:r>
            <a:r>
              <a:rPr lang="en-US" sz="1800" dirty="0" smtClean="0"/>
              <a:t> </a:t>
            </a:r>
            <a:r>
              <a:rPr lang="en-US" sz="1800" dirty="0" err="1" smtClean="0"/>
              <a:t>modelin</a:t>
            </a:r>
            <a:r>
              <a:rPr lang="en-US" sz="1800" dirty="0" smtClean="0"/>
              <a:t> </a:t>
            </a:r>
            <a:r>
              <a:rPr lang="en-US" sz="1800" dirty="0" err="1" smtClean="0"/>
              <a:t>sağlıklı</a:t>
            </a:r>
            <a:r>
              <a:rPr lang="en-US" sz="1800" dirty="0" smtClean="0"/>
              <a:t> </a:t>
            </a:r>
            <a:r>
              <a:rPr lang="en-US" sz="1800" dirty="0" err="1" smtClean="0"/>
              <a:t>olup</a:t>
            </a:r>
            <a:r>
              <a:rPr lang="en-US" sz="1800" dirty="0" smtClean="0"/>
              <a:t> </a:t>
            </a:r>
            <a:r>
              <a:rPr lang="en-US" sz="1800" dirty="0" err="1" smtClean="0"/>
              <a:t>olmadığını</a:t>
            </a:r>
            <a:r>
              <a:rPr lang="en-US" sz="1800" dirty="0" smtClean="0"/>
              <a:t> </a:t>
            </a:r>
            <a:r>
              <a:rPr lang="en-US" sz="1800" dirty="0" err="1" smtClean="0"/>
              <a:t>anlayamayız</a:t>
            </a:r>
            <a:r>
              <a:rPr lang="en-US" sz="1800" dirty="0" smtClean="0"/>
              <a:t>. </a:t>
            </a:r>
            <a:r>
              <a:rPr lang="en-US" sz="1800" dirty="0" err="1" smtClean="0"/>
              <a:t>Özellikle</a:t>
            </a:r>
            <a:r>
              <a:rPr lang="en-US" sz="1800" dirty="0" smtClean="0"/>
              <a:t> </a:t>
            </a:r>
            <a:r>
              <a:rPr lang="en-US" sz="1800" dirty="0" err="1" smtClean="0"/>
              <a:t>endüstri</a:t>
            </a:r>
            <a:r>
              <a:rPr lang="en-US" sz="1800" dirty="0" smtClean="0"/>
              <a:t> </a:t>
            </a:r>
            <a:r>
              <a:rPr lang="en-US" sz="1800" dirty="0" err="1" smtClean="0"/>
              <a:t>gibi</a:t>
            </a:r>
            <a:r>
              <a:rPr lang="en-US" sz="1800" dirty="0" smtClean="0"/>
              <a:t> </a:t>
            </a:r>
            <a:r>
              <a:rPr lang="en-US" sz="1800" dirty="0" err="1" smtClean="0"/>
              <a:t>alanlarda</a:t>
            </a:r>
            <a:r>
              <a:rPr lang="en-US" sz="1800" dirty="0" smtClean="0"/>
              <a:t> </a:t>
            </a:r>
            <a:r>
              <a:rPr lang="en-US" sz="1800" dirty="0" err="1" smtClean="0"/>
              <a:t>bu</a:t>
            </a:r>
            <a:r>
              <a:rPr lang="en-US" sz="1800" dirty="0" smtClean="0"/>
              <a:t> </a:t>
            </a:r>
            <a:r>
              <a:rPr lang="en-US" sz="1800" dirty="0" err="1" smtClean="0"/>
              <a:t>durumla</a:t>
            </a:r>
            <a:r>
              <a:rPr lang="en-US" sz="1800" dirty="0" smtClean="0"/>
              <a:t> </a:t>
            </a:r>
            <a:r>
              <a:rPr lang="en-US" sz="1800" dirty="0" err="1" smtClean="0"/>
              <a:t>çok</a:t>
            </a:r>
            <a:r>
              <a:rPr lang="en-US" sz="1800" dirty="0" smtClean="0"/>
              <a:t> </a:t>
            </a:r>
            <a:r>
              <a:rPr lang="en-US" sz="1800" dirty="0" err="1" smtClean="0"/>
              <a:t>sık</a:t>
            </a:r>
            <a:r>
              <a:rPr lang="en-US" sz="1800" dirty="0" smtClean="0"/>
              <a:t> </a:t>
            </a:r>
            <a:r>
              <a:rPr lang="en-US" sz="1800" dirty="0" err="1" smtClean="0"/>
              <a:t>karşılaşılır</a:t>
            </a:r>
            <a:r>
              <a:rPr lang="en-US" sz="1800" dirty="0" smtClean="0"/>
              <a:t>.</a:t>
            </a:r>
          </a:p>
          <a:p>
            <a:pPr algn="just"/>
            <a:endParaRPr lang="en-US" sz="1800" dirty="0" smtClean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Daha</a:t>
            </a:r>
            <a:r>
              <a:rPr lang="en-US" sz="1800" dirty="0" smtClean="0"/>
              <a:t> </a:t>
            </a:r>
            <a:r>
              <a:rPr lang="en-US" sz="1800" dirty="0" err="1" smtClean="0"/>
              <a:t>karmaşık</a:t>
            </a:r>
            <a:r>
              <a:rPr lang="en-US" sz="1800" dirty="0" smtClean="0"/>
              <a:t> </a:t>
            </a:r>
            <a:r>
              <a:rPr lang="en-US" sz="1800" dirty="0" err="1" smtClean="0"/>
              <a:t>modeller</a:t>
            </a:r>
            <a:r>
              <a:rPr lang="en-US" sz="1800" dirty="0" smtClean="0"/>
              <a:t>, </a:t>
            </a:r>
            <a:r>
              <a:rPr lang="en-US" sz="1800" dirty="0" err="1" smtClean="0"/>
              <a:t>daha</a:t>
            </a:r>
            <a:r>
              <a:rPr lang="en-US" sz="1800" dirty="0" smtClean="0"/>
              <a:t> </a:t>
            </a:r>
            <a:r>
              <a:rPr lang="en-US" sz="1800" dirty="0" err="1" smtClean="0"/>
              <a:t>basit</a:t>
            </a:r>
            <a:r>
              <a:rPr lang="en-US" sz="1800" dirty="0" smtClean="0"/>
              <a:t> </a:t>
            </a:r>
            <a:r>
              <a:rPr lang="en-US" sz="1800" dirty="0" err="1" smtClean="0"/>
              <a:t>benzerlerine</a:t>
            </a:r>
            <a:r>
              <a:rPr lang="en-US" sz="1800" dirty="0" smtClean="0"/>
              <a:t> </a:t>
            </a:r>
            <a:r>
              <a:rPr lang="en-US" sz="1800" dirty="0" err="1" smtClean="0"/>
              <a:t>göre</a:t>
            </a:r>
            <a:r>
              <a:rPr lang="en-US" sz="1800" dirty="0" smtClean="0"/>
              <a:t> </a:t>
            </a:r>
            <a:r>
              <a:rPr lang="en-US" sz="1800" dirty="0" err="1" smtClean="0"/>
              <a:t>çok</a:t>
            </a:r>
            <a:r>
              <a:rPr lang="en-US" sz="1800" dirty="0" smtClean="0"/>
              <a:t> </a:t>
            </a:r>
            <a:r>
              <a:rPr lang="en-US" sz="1800" dirty="0" err="1" smtClean="0"/>
              <a:t>daha</a:t>
            </a:r>
            <a:r>
              <a:rPr lang="en-US" sz="1800" dirty="0" smtClean="0"/>
              <a:t> </a:t>
            </a:r>
            <a:r>
              <a:rPr lang="en-US" sz="1800" dirty="0" err="1" smtClean="0"/>
              <a:t>fazla</a:t>
            </a:r>
            <a:r>
              <a:rPr lang="en-US" sz="1800" dirty="0" smtClean="0"/>
              <a:t> </a:t>
            </a:r>
            <a:r>
              <a:rPr lang="en-US" sz="1800" dirty="0" err="1" smtClean="0"/>
              <a:t>esnekliğe</a:t>
            </a:r>
            <a:r>
              <a:rPr lang="en-US" sz="1800" dirty="0" smtClean="0"/>
              <a:t> </a:t>
            </a:r>
            <a:r>
              <a:rPr lang="en-US" sz="1800" dirty="0" err="1" smtClean="0"/>
              <a:t>sahiptir</a:t>
            </a:r>
            <a:r>
              <a:rPr lang="en-US" sz="1800" dirty="0" smtClean="0"/>
              <a:t>.</a:t>
            </a:r>
          </a:p>
          <a:p>
            <a:pPr marL="0" indent="0" algn="just">
              <a:buNone/>
            </a:pPr>
            <a:r>
              <a:rPr lang="en-US" sz="1800" dirty="0" smtClean="0"/>
              <a:t> </a:t>
            </a:r>
          </a:p>
          <a:p>
            <a:pPr algn="just"/>
            <a:r>
              <a:rPr lang="en-US" sz="1800" dirty="0" err="1" smtClean="0"/>
              <a:t>Ayrıca</a:t>
            </a:r>
            <a:r>
              <a:rPr lang="en-US" sz="1800" dirty="0" smtClean="0"/>
              <a:t> model ne </a:t>
            </a:r>
            <a:r>
              <a:rPr lang="en-US" sz="1800" dirty="0" err="1" smtClean="0"/>
              <a:t>kadar</a:t>
            </a:r>
            <a:r>
              <a:rPr lang="en-US" sz="1800" dirty="0" smtClean="0"/>
              <a:t> </a:t>
            </a:r>
            <a:r>
              <a:rPr lang="en-US" sz="1800" dirty="0" err="1" smtClean="0"/>
              <a:t>karmaşık</a:t>
            </a:r>
            <a:r>
              <a:rPr lang="en-US" sz="1800" dirty="0" smtClean="0"/>
              <a:t> </a:t>
            </a:r>
            <a:r>
              <a:rPr lang="en-US" sz="1800" dirty="0" err="1" smtClean="0"/>
              <a:t>ve</a:t>
            </a:r>
            <a:r>
              <a:rPr lang="en-US" sz="1800" dirty="0" smtClean="0"/>
              <a:t> </a:t>
            </a:r>
            <a:r>
              <a:rPr lang="en-US" sz="1800" dirty="0" err="1" smtClean="0"/>
              <a:t>iyi</a:t>
            </a:r>
            <a:r>
              <a:rPr lang="en-US" sz="1800" dirty="0" smtClean="0"/>
              <a:t> </a:t>
            </a:r>
            <a:r>
              <a:rPr lang="en-US" sz="1800" dirty="0" err="1" smtClean="0"/>
              <a:t>yapılandırılmış</a:t>
            </a:r>
            <a:r>
              <a:rPr lang="en-US" sz="1800" dirty="0" smtClean="0"/>
              <a:t> </a:t>
            </a:r>
            <a:r>
              <a:rPr lang="en-US" sz="1800" dirty="0" err="1" smtClean="0"/>
              <a:t>gibi</a:t>
            </a:r>
            <a:r>
              <a:rPr lang="en-US" sz="1800" dirty="0" smtClean="0"/>
              <a:t> </a:t>
            </a:r>
            <a:r>
              <a:rPr lang="en-US" sz="1800" dirty="0" err="1" smtClean="0"/>
              <a:t>olursa</a:t>
            </a:r>
            <a:r>
              <a:rPr lang="en-US" sz="1800" dirty="0" smtClean="0"/>
              <a:t> </a:t>
            </a:r>
            <a:r>
              <a:rPr lang="en-US" sz="1800" dirty="0" err="1" smtClean="0"/>
              <a:t>olsun</a:t>
            </a:r>
            <a:r>
              <a:rPr lang="en-US" sz="1800" dirty="0" smtClean="0"/>
              <a:t>, </a:t>
            </a:r>
            <a:r>
              <a:rPr lang="en-US" sz="1800" dirty="0" err="1" smtClean="0"/>
              <a:t>verilerin</a:t>
            </a:r>
            <a:r>
              <a:rPr lang="en-US" sz="1800" dirty="0" smtClean="0"/>
              <a:t> </a:t>
            </a:r>
            <a:r>
              <a:rPr lang="en-US" sz="1800" dirty="0" err="1" smtClean="0"/>
              <a:t>eksik</a:t>
            </a:r>
            <a:r>
              <a:rPr lang="en-US" sz="1800" dirty="0" smtClean="0"/>
              <a:t> </a:t>
            </a:r>
            <a:r>
              <a:rPr lang="en-US" sz="1800" dirty="0" err="1" smtClean="0"/>
              <a:t>ya</a:t>
            </a:r>
            <a:r>
              <a:rPr lang="en-US" sz="1800" dirty="0" smtClean="0"/>
              <a:t> da </a:t>
            </a:r>
            <a:r>
              <a:rPr lang="en-US" sz="1800" dirty="0" err="1" smtClean="0"/>
              <a:t>hatalı</a:t>
            </a:r>
            <a:r>
              <a:rPr lang="en-US" sz="1800" dirty="0" smtClean="0"/>
              <a:t> </a:t>
            </a:r>
            <a:r>
              <a:rPr lang="en-US" sz="1800" dirty="0" err="1" smtClean="0"/>
              <a:t>girilmesi</a:t>
            </a:r>
            <a:r>
              <a:rPr lang="en-US" sz="1800" dirty="0" smtClean="0"/>
              <a:t> </a:t>
            </a:r>
            <a:r>
              <a:rPr lang="en-US" sz="1800" dirty="0" err="1" smtClean="0"/>
              <a:t>sonucunda</a:t>
            </a:r>
            <a:r>
              <a:rPr lang="en-US" sz="1800" dirty="0" smtClean="0"/>
              <a:t> </a:t>
            </a:r>
            <a:r>
              <a:rPr lang="en-US" sz="1800" dirty="0" err="1" smtClean="0"/>
              <a:t>bir</a:t>
            </a:r>
            <a:r>
              <a:rPr lang="en-US" sz="1800" dirty="0" smtClean="0"/>
              <a:t> </a:t>
            </a:r>
            <a:r>
              <a:rPr lang="en-US" sz="1800" dirty="0" err="1" smtClean="0"/>
              <a:t>anlamı</a:t>
            </a:r>
            <a:r>
              <a:rPr lang="en-US" sz="1800" dirty="0" smtClean="0"/>
              <a:t> </a:t>
            </a:r>
            <a:r>
              <a:rPr lang="en-US" sz="1800" dirty="0" err="1" smtClean="0"/>
              <a:t>kalmayacak</a:t>
            </a:r>
            <a:r>
              <a:rPr lang="en-US" sz="1800" dirty="0" smtClean="0"/>
              <a:t> </a:t>
            </a:r>
            <a:r>
              <a:rPr lang="en-US" sz="1800" dirty="0" err="1" smtClean="0"/>
              <a:t>ve</a:t>
            </a:r>
            <a:r>
              <a:rPr lang="en-US" sz="1800" dirty="0" smtClean="0"/>
              <a:t> </a:t>
            </a:r>
            <a:r>
              <a:rPr lang="en-US" sz="1800" dirty="0" err="1" smtClean="0"/>
              <a:t>hatalı</a:t>
            </a:r>
            <a:r>
              <a:rPr lang="en-US" sz="1800" dirty="0" smtClean="0"/>
              <a:t> </a:t>
            </a:r>
            <a:r>
              <a:rPr lang="en-US" sz="1800" dirty="0" err="1" smtClean="0"/>
              <a:t>sonuç</a:t>
            </a:r>
            <a:r>
              <a:rPr lang="en-US" sz="1800" dirty="0" smtClean="0"/>
              <a:t> </a:t>
            </a:r>
            <a:r>
              <a:rPr lang="en-US" sz="1800" dirty="0" err="1" smtClean="0"/>
              <a:t>verecektir</a:t>
            </a:r>
            <a:r>
              <a:rPr lang="en-US" sz="1800" dirty="0" smtClean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49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26400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 smtClean="0"/>
              <a:t>Giriş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>
            <a:normAutofit/>
          </a:bodyPr>
          <a:lstStyle/>
          <a:p>
            <a:pPr algn="just">
              <a:buClr>
                <a:schemeClr val="accent2">
                  <a:lumMod val="75000"/>
                </a:schemeClr>
              </a:buClr>
            </a:pPr>
            <a:r>
              <a:rPr lang="en-US" sz="1800" dirty="0" smtClean="0"/>
              <a:t> </a:t>
            </a:r>
            <a:r>
              <a:rPr lang="tr-TR" sz="1800" dirty="0" smtClean="0"/>
              <a:t>Derin </a:t>
            </a:r>
            <a:r>
              <a:rPr lang="tr-TR" sz="1800" dirty="0"/>
              <a:t>Sinir Ağları (DNN'ler) gibi opak karar sistemlerinin ortaya çıkması verimli öğrenme algoritmalarının ve bunların devasa parametrik alanlarının birleşimi olan opak karar sistemlerinin tercih edilmesine yol açmıştır. </a:t>
            </a:r>
            <a:endParaRPr lang="en-US" sz="1800" dirty="0"/>
          </a:p>
          <a:p>
            <a:pPr algn="just">
              <a:buClr>
                <a:schemeClr val="accent2">
                  <a:lumMod val="75000"/>
                </a:schemeClr>
              </a:buClr>
            </a:pPr>
            <a:r>
              <a:rPr lang="en-US" sz="1800" dirty="0" smtClean="0"/>
              <a:t> </a:t>
            </a:r>
            <a:r>
              <a:rPr lang="tr-TR" sz="1800" dirty="0" smtClean="0"/>
              <a:t>Derin </a:t>
            </a:r>
            <a:r>
              <a:rPr lang="tr-TR" sz="1800" dirty="0"/>
              <a:t>Sinir Ağları yüzlerce katmana ve milyonlarca parametreye sahip olması nedeniyle </a:t>
            </a:r>
            <a:r>
              <a:rPr lang="tr-TR" sz="1800" b="1" dirty="0"/>
              <a:t>Kara Kutu Modeli </a:t>
            </a:r>
            <a:r>
              <a:rPr lang="tr-TR" sz="1800" dirty="0"/>
              <a:t>olarak kabul görmüştür.</a:t>
            </a:r>
            <a:endParaRPr lang="en-US" sz="1800" dirty="0"/>
          </a:p>
          <a:p>
            <a:pPr algn="just">
              <a:buClr>
                <a:schemeClr val="accent2">
                  <a:lumMod val="75000"/>
                </a:schemeClr>
              </a:buClr>
            </a:pPr>
            <a:r>
              <a:rPr lang="en-US" sz="1800" dirty="0" smtClean="0"/>
              <a:t> </a:t>
            </a:r>
            <a:r>
              <a:rPr lang="tr-TR" sz="1800" dirty="0" smtClean="0"/>
              <a:t>Kara </a:t>
            </a:r>
            <a:r>
              <a:rPr lang="tr-TR" sz="1800" dirty="0"/>
              <a:t>kutunun tersi olan </a:t>
            </a:r>
            <a:r>
              <a:rPr lang="tr-TR" sz="1800" b="1" dirty="0"/>
              <a:t>şeffaflık</a:t>
            </a:r>
            <a:r>
              <a:rPr lang="tr-TR" sz="1800" dirty="0"/>
              <a:t>, bir modelin çalıştığı mekanizmayı doğrudan anlama arayışıdır.</a:t>
            </a:r>
            <a:endParaRPr lang="en-US" sz="1800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dirty="0" smtClean="0"/>
              <a:t>NGIoT/IoT Applications</a:t>
            </a:r>
            <a:endParaRPr lang="tr-TR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3785755"/>
            <a:ext cx="5181600" cy="20574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09787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>
            <a:noAutofit/>
          </a:bodyPr>
          <a:lstStyle/>
          <a:p>
            <a:r>
              <a:rPr lang="en-US" sz="2600" dirty="0" err="1"/>
              <a:t>Açıklanabilir</a:t>
            </a:r>
            <a:r>
              <a:rPr lang="en-US" sz="2600" dirty="0"/>
              <a:t> </a:t>
            </a:r>
            <a:r>
              <a:rPr lang="en-US" sz="2600" dirty="0" err="1"/>
              <a:t>Yapay</a:t>
            </a:r>
            <a:r>
              <a:rPr lang="en-US" sz="2600" dirty="0"/>
              <a:t> </a:t>
            </a:r>
            <a:r>
              <a:rPr lang="en-US" sz="2600" dirty="0" err="1"/>
              <a:t>Zeka’nın</a:t>
            </a:r>
            <a:r>
              <a:rPr lang="en-US" sz="2600" dirty="0"/>
              <a:t> </a:t>
            </a:r>
            <a:r>
              <a:rPr lang="en-US" sz="2600" dirty="0" err="1" smtClean="0"/>
              <a:t>Karşılaştığı</a:t>
            </a:r>
            <a:r>
              <a:rPr lang="en-US" sz="2600" dirty="0" smtClean="0"/>
              <a:t> </a:t>
            </a:r>
            <a:br>
              <a:rPr lang="en-US" sz="2600" dirty="0" smtClean="0"/>
            </a:br>
            <a:r>
              <a:rPr lang="en-US" sz="2600" dirty="0" err="1" smtClean="0"/>
              <a:t>Kriter</a:t>
            </a:r>
            <a:r>
              <a:rPr lang="en-US" sz="2600" dirty="0" smtClean="0"/>
              <a:t> </a:t>
            </a:r>
            <a:r>
              <a:rPr lang="en-US" sz="2600" dirty="0" err="1"/>
              <a:t>Ve</a:t>
            </a:r>
            <a:r>
              <a:rPr lang="en-US" sz="2600" dirty="0"/>
              <a:t> </a:t>
            </a:r>
            <a:r>
              <a:rPr lang="en-US" sz="2600" dirty="0" err="1"/>
              <a:t>Sorunlar</a:t>
            </a:r>
            <a:endParaRPr lang="en-US" sz="2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/>
          <a:lstStyle/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Performansa</a:t>
            </a:r>
            <a:r>
              <a:rPr lang="en-US" sz="1800" dirty="0" smtClean="0"/>
              <a:t> </a:t>
            </a:r>
            <a:r>
              <a:rPr lang="en-US" sz="1800" dirty="0" err="1" smtClean="0"/>
              <a:t>önem</a:t>
            </a:r>
            <a:r>
              <a:rPr lang="en-US" sz="1800" dirty="0" smtClean="0"/>
              <a:t> </a:t>
            </a:r>
            <a:r>
              <a:rPr lang="en-US" sz="1800" dirty="0" err="1" smtClean="0"/>
              <a:t>verilmesi</a:t>
            </a:r>
            <a:r>
              <a:rPr lang="en-US" sz="1800" dirty="0" smtClean="0"/>
              <a:t>, </a:t>
            </a:r>
            <a:r>
              <a:rPr lang="en-US" sz="1800" dirty="0" err="1" smtClean="0"/>
              <a:t>yorumlanabilirlikte</a:t>
            </a:r>
            <a:r>
              <a:rPr lang="en-US" sz="1800" dirty="0" smtClean="0"/>
              <a:t> </a:t>
            </a:r>
            <a:r>
              <a:rPr lang="en-US" sz="1800" dirty="0" err="1" smtClean="0"/>
              <a:t>kayba</a:t>
            </a:r>
            <a:r>
              <a:rPr lang="en-US" sz="1800" dirty="0" smtClean="0"/>
              <a:t> </a:t>
            </a:r>
            <a:r>
              <a:rPr lang="en-US" sz="1800" dirty="0" err="1" smtClean="0"/>
              <a:t>yol</a:t>
            </a:r>
            <a:r>
              <a:rPr lang="en-US" sz="1800" dirty="0" smtClean="0"/>
              <a:t> </a:t>
            </a:r>
            <a:r>
              <a:rPr lang="en-US" sz="1800" dirty="0" err="1" smtClean="0"/>
              <a:t>açarken</a:t>
            </a:r>
            <a:r>
              <a:rPr lang="en-US" sz="1800" dirty="0" smtClean="0"/>
              <a:t> </a:t>
            </a:r>
            <a:r>
              <a:rPr lang="en-US" sz="1800" dirty="0" err="1" smtClean="0"/>
              <a:t>aksi</a:t>
            </a:r>
            <a:r>
              <a:rPr lang="en-US" sz="1800" dirty="0" smtClean="0"/>
              <a:t> </a:t>
            </a:r>
            <a:r>
              <a:rPr lang="en-US" sz="1800" dirty="0" err="1" smtClean="0"/>
              <a:t>durumda</a:t>
            </a:r>
            <a:r>
              <a:rPr lang="en-US" sz="1800" dirty="0" smtClean="0"/>
              <a:t> </a:t>
            </a:r>
            <a:r>
              <a:rPr lang="en-US" sz="1800" dirty="0" err="1" smtClean="0"/>
              <a:t>performansta</a:t>
            </a:r>
            <a:r>
              <a:rPr lang="en-US" sz="1800" dirty="0" smtClean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düşüş</a:t>
            </a:r>
            <a:r>
              <a:rPr lang="en-US" sz="1800" dirty="0"/>
              <a:t> </a:t>
            </a:r>
            <a:r>
              <a:rPr lang="en-US" sz="1800" dirty="0" err="1"/>
              <a:t>olduğu</a:t>
            </a:r>
            <a:r>
              <a:rPr lang="en-US" sz="1800" dirty="0"/>
              <a:t> </a:t>
            </a:r>
            <a:r>
              <a:rPr lang="en-US" sz="1800" dirty="0" err="1"/>
              <a:t>gözlemlenmektedir</a:t>
            </a:r>
            <a:r>
              <a:rPr lang="en-US" sz="1800" dirty="0"/>
              <a:t>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pic>
        <p:nvPicPr>
          <p:cNvPr id="5" name="Picture 4" descr="C:\Users\Scott Franco\AppData\Local\Microsoft\Windows\INetCache\Content.Word\model yorumlanabilirlik ve accuracy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219" y="2740088"/>
            <a:ext cx="5272117" cy="375218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973851"/>
              </p:ext>
            </p:extLst>
          </p:nvPr>
        </p:nvGraphicFramePr>
        <p:xfrm>
          <a:off x="7051341" y="2692219"/>
          <a:ext cx="4479440" cy="38663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0" r:id="rId4" imgW="8126640" imgH="7022160" progId="">
                  <p:embed/>
                </p:oleObj>
              </mc:Choice>
              <mc:Fallback>
                <p:oleObj r:id="rId4" imgW="8126640" imgH="70221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051341" y="2692219"/>
                        <a:ext cx="4479440" cy="38663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7195126" y="4758673"/>
            <a:ext cx="12284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>
                <a:ln w="3175"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Performans</a:t>
            </a:r>
            <a:endParaRPr lang="en-US" sz="1400" dirty="0">
              <a:ln w="3175">
                <a:solidFill>
                  <a:schemeClr val="accent2">
                    <a:lumMod val="50000"/>
                  </a:schemeClr>
                </a:solidFill>
              </a:ln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046031" y="5536472"/>
            <a:ext cx="1474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>
                <a:ln w="3175"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yorumlanabilirlik</a:t>
            </a:r>
            <a:endParaRPr lang="en-US" sz="1400" dirty="0">
              <a:ln w="3175">
                <a:solidFill>
                  <a:schemeClr val="accent2">
                    <a:lumMod val="50000"/>
                  </a:schemeClr>
                </a:solidFill>
              </a:ln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50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01854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>
            <a:noAutofit/>
          </a:bodyPr>
          <a:lstStyle/>
          <a:p>
            <a:r>
              <a:rPr lang="en-US" sz="2600" dirty="0" err="1"/>
              <a:t>Açıklanabilir</a:t>
            </a:r>
            <a:r>
              <a:rPr lang="en-US" sz="2600" dirty="0"/>
              <a:t> </a:t>
            </a:r>
            <a:r>
              <a:rPr lang="en-US" sz="2600" dirty="0" err="1"/>
              <a:t>Yapay</a:t>
            </a:r>
            <a:r>
              <a:rPr lang="en-US" sz="2600" dirty="0"/>
              <a:t> </a:t>
            </a:r>
            <a:r>
              <a:rPr lang="en-US" sz="2600" dirty="0" err="1"/>
              <a:t>Zeka’nın</a:t>
            </a:r>
            <a:r>
              <a:rPr lang="en-US" sz="2600" dirty="0"/>
              <a:t> </a:t>
            </a:r>
            <a:r>
              <a:rPr lang="en-US" sz="2600" dirty="0" err="1" smtClean="0"/>
              <a:t>Karşılaştığı</a:t>
            </a:r>
            <a:r>
              <a:rPr lang="en-US" sz="2600" dirty="0" smtClean="0"/>
              <a:t> </a:t>
            </a:r>
            <a:br>
              <a:rPr lang="en-US" sz="2600" dirty="0" smtClean="0"/>
            </a:br>
            <a:r>
              <a:rPr lang="en-US" sz="2600" dirty="0" err="1" smtClean="0"/>
              <a:t>Kriter</a:t>
            </a:r>
            <a:r>
              <a:rPr lang="en-US" sz="2600" dirty="0" smtClean="0"/>
              <a:t> </a:t>
            </a:r>
            <a:r>
              <a:rPr lang="en-US" sz="2600" dirty="0" err="1"/>
              <a:t>Ve</a:t>
            </a:r>
            <a:r>
              <a:rPr lang="en-US" sz="2600" dirty="0"/>
              <a:t> </a:t>
            </a:r>
            <a:r>
              <a:rPr lang="en-US" sz="2600" dirty="0" err="1"/>
              <a:t>Sorunlar</a:t>
            </a:r>
            <a:endParaRPr lang="en-US" sz="2600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 err="1" smtClean="0"/>
              <a:t>Kavramların</a:t>
            </a:r>
            <a:r>
              <a:rPr lang="en-US" sz="1800" b="1" dirty="0" smtClean="0"/>
              <a:t> </a:t>
            </a:r>
            <a:r>
              <a:rPr lang="en-US" sz="1800" b="1" dirty="0" err="1" smtClean="0"/>
              <a:t>etkisi</a:t>
            </a:r>
            <a:endParaRPr lang="en-US" sz="1800" b="1" dirty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Modelin</a:t>
            </a:r>
            <a:r>
              <a:rPr lang="en-US" sz="1800" dirty="0" smtClean="0"/>
              <a:t> </a:t>
            </a:r>
            <a:r>
              <a:rPr lang="en-US" sz="1800" dirty="0" err="1"/>
              <a:t>ya</a:t>
            </a:r>
            <a:r>
              <a:rPr lang="en-US" sz="1800" dirty="0"/>
              <a:t> da </a:t>
            </a:r>
            <a:r>
              <a:rPr lang="en-US" sz="1800" dirty="0" err="1"/>
              <a:t>modellerin</a:t>
            </a:r>
            <a:r>
              <a:rPr lang="en-US" sz="1800" dirty="0"/>
              <a:t> </a:t>
            </a:r>
            <a:r>
              <a:rPr lang="en-US" sz="1800" dirty="0" err="1"/>
              <a:t>açıklanabilir</a:t>
            </a:r>
            <a:r>
              <a:rPr lang="en-US" sz="1800" dirty="0"/>
              <a:t> </a:t>
            </a:r>
            <a:r>
              <a:rPr lang="en-US" sz="1800" dirty="0" err="1"/>
              <a:t>olması</a:t>
            </a:r>
            <a:r>
              <a:rPr lang="en-US" sz="1800" dirty="0"/>
              <a:t> </a:t>
            </a:r>
            <a:r>
              <a:rPr lang="en-US" sz="1800" dirty="0" err="1"/>
              <a:t>için</a:t>
            </a:r>
            <a:r>
              <a:rPr lang="en-US" sz="1800" dirty="0"/>
              <a:t> </a:t>
            </a:r>
            <a:r>
              <a:rPr lang="en-US" sz="1800" dirty="0" err="1"/>
              <a:t>literatüre</a:t>
            </a:r>
            <a:r>
              <a:rPr lang="en-US" sz="1800" dirty="0"/>
              <a:t> </a:t>
            </a:r>
            <a:r>
              <a:rPr lang="en-US" sz="1800" dirty="0" err="1"/>
              <a:t>uyan</a:t>
            </a:r>
            <a:r>
              <a:rPr lang="en-US" sz="1800" dirty="0"/>
              <a:t> </a:t>
            </a:r>
            <a:r>
              <a:rPr lang="en-US" sz="1800" dirty="0" err="1"/>
              <a:t>ortak</a:t>
            </a:r>
            <a:r>
              <a:rPr lang="en-US" sz="1800" dirty="0"/>
              <a:t>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benimsenmiş</a:t>
            </a:r>
            <a:r>
              <a:rPr lang="en-US" sz="1800" dirty="0"/>
              <a:t> </a:t>
            </a:r>
            <a:r>
              <a:rPr lang="en-US" sz="1800" dirty="0" err="1"/>
              <a:t>kavramlar</a:t>
            </a:r>
            <a:r>
              <a:rPr lang="en-US" sz="1800" dirty="0"/>
              <a:t> </a:t>
            </a:r>
            <a:r>
              <a:rPr lang="en-US" sz="1800" dirty="0" err="1"/>
              <a:t>kullanılmalıdır</a:t>
            </a:r>
            <a:r>
              <a:rPr lang="en-US" sz="1800" dirty="0"/>
              <a:t>. </a:t>
            </a:r>
            <a:endParaRPr lang="en-US" sz="1800" dirty="0" smtClean="0"/>
          </a:p>
          <a:p>
            <a:pPr algn="just"/>
            <a:endParaRPr lang="en-US" sz="1800" dirty="0"/>
          </a:p>
          <a:p>
            <a:pPr algn="just"/>
            <a:endParaRPr lang="en-US" sz="1800" dirty="0" smtClean="0"/>
          </a:p>
          <a:p>
            <a:pPr algn="just"/>
            <a:endParaRPr lang="en-US" sz="1800" dirty="0" smtClean="0"/>
          </a:p>
          <a:p>
            <a:pPr algn="just"/>
            <a:endParaRPr lang="en-US" sz="1800" dirty="0"/>
          </a:p>
          <a:p>
            <a:pPr algn="just"/>
            <a:endParaRPr lang="en-US" sz="1800" dirty="0"/>
          </a:p>
          <a:p>
            <a:pPr algn="just"/>
            <a:endParaRPr lang="en-US" sz="1800" dirty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Modellerin</a:t>
            </a:r>
            <a:r>
              <a:rPr lang="en-US" sz="1800" dirty="0" smtClean="0"/>
              <a:t> </a:t>
            </a:r>
            <a:r>
              <a:rPr lang="en-US" sz="1800" dirty="0" err="1"/>
              <a:t>açıklanabilirliğinde</a:t>
            </a:r>
            <a:r>
              <a:rPr lang="en-US" sz="1800" dirty="0"/>
              <a:t> </a:t>
            </a:r>
            <a:r>
              <a:rPr lang="en-US" sz="1800" dirty="0" err="1"/>
              <a:t>somutlaştırma</a:t>
            </a:r>
            <a:r>
              <a:rPr lang="en-US" sz="1800" dirty="0"/>
              <a:t> </a:t>
            </a:r>
            <a:r>
              <a:rPr lang="en-US" sz="1800" dirty="0" err="1"/>
              <a:t>büyük</a:t>
            </a:r>
            <a:r>
              <a:rPr lang="en-US" sz="1800" dirty="0"/>
              <a:t> </a:t>
            </a:r>
            <a:r>
              <a:rPr lang="en-US" sz="1800" dirty="0" err="1"/>
              <a:t>önem</a:t>
            </a:r>
            <a:r>
              <a:rPr lang="en-US" sz="1800" dirty="0"/>
              <a:t> </a:t>
            </a:r>
            <a:r>
              <a:rPr lang="en-US" sz="1800" dirty="0" err="1"/>
              <a:t>arz</a:t>
            </a:r>
            <a:r>
              <a:rPr lang="en-US" sz="1800" dirty="0"/>
              <a:t> </a:t>
            </a:r>
            <a:r>
              <a:rPr lang="en-US" sz="1800" dirty="0" err="1" smtClean="0"/>
              <a:t>eder</a:t>
            </a:r>
            <a:r>
              <a:rPr lang="en-US" sz="1800" dirty="0" smtClean="0"/>
              <a:t>.</a:t>
            </a:r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1390731"/>
              </p:ext>
            </p:extLst>
          </p:nvPr>
        </p:nvGraphicFramePr>
        <p:xfrm>
          <a:off x="3865212" y="2752436"/>
          <a:ext cx="4461577" cy="19993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1" r:id="rId3" imgW="3060000" imgH="1371240" progId="">
                  <p:embed/>
                </p:oleObj>
              </mc:Choice>
              <mc:Fallback>
                <p:oleObj r:id="rId3" imgW="3060000" imgH="13712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65212" y="2752436"/>
                        <a:ext cx="4461577" cy="19993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51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51742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>
            <a:noAutofit/>
          </a:bodyPr>
          <a:lstStyle/>
          <a:p>
            <a:r>
              <a:rPr lang="en-US" sz="2600" dirty="0" err="1"/>
              <a:t>Açıklanabilir</a:t>
            </a:r>
            <a:r>
              <a:rPr lang="en-US" sz="2600" dirty="0"/>
              <a:t> </a:t>
            </a:r>
            <a:r>
              <a:rPr lang="en-US" sz="2600" dirty="0" err="1"/>
              <a:t>Yapay</a:t>
            </a:r>
            <a:r>
              <a:rPr lang="en-US" sz="2600" dirty="0"/>
              <a:t> </a:t>
            </a:r>
            <a:r>
              <a:rPr lang="en-US" sz="2600" dirty="0" err="1"/>
              <a:t>Zeka’nın</a:t>
            </a:r>
            <a:r>
              <a:rPr lang="en-US" sz="2600" dirty="0"/>
              <a:t> </a:t>
            </a:r>
            <a:r>
              <a:rPr lang="en-US" sz="2600" dirty="0" err="1" smtClean="0"/>
              <a:t>Karşılaştığı</a:t>
            </a:r>
            <a:r>
              <a:rPr lang="en-US" sz="2600" dirty="0" smtClean="0"/>
              <a:t> </a:t>
            </a:r>
            <a:br>
              <a:rPr lang="en-US" sz="2600" dirty="0" smtClean="0"/>
            </a:br>
            <a:r>
              <a:rPr lang="en-US" sz="2600" dirty="0" err="1" smtClean="0"/>
              <a:t>Kriter</a:t>
            </a:r>
            <a:r>
              <a:rPr lang="en-US" sz="2600" dirty="0" smtClean="0"/>
              <a:t> </a:t>
            </a:r>
            <a:r>
              <a:rPr lang="en-US" sz="2600" dirty="0" err="1"/>
              <a:t>Ve</a:t>
            </a:r>
            <a:r>
              <a:rPr lang="en-US" sz="2600" dirty="0"/>
              <a:t> </a:t>
            </a:r>
            <a:r>
              <a:rPr lang="en-US" sz="2600" dirty="0" err="1"/>
              <a:t>Sorunlar</a:t>
            </a:r>
            <a:endParaRPr lang="en-US" sz="26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>
            <a:normAutofit/>
          </a:bodyPr>
          <a:lstStyle/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Henüz</a:t>
            </a:r>
            <a:r>
              <a:rPr lang="en-US" sz="1800" dirty="0" smtClean="0"/>
              <a:t> </a:t>
            </a:r>
            <a:r>
              <a:rPr lang="en-US" sz="1800" dirty="0" err="1" smtClean="0"/>
              <a:t>yeni</a:t>
            </a:r>
            <a:r>
              <a:rPr lang="en-US" sz="1800" dirty="0" smtClean="0"/>
              <a:t> </a:t>
            </a:r>
            <a:r>
              <a:rPr lang="en-US" sz="1800" dirty="0" err="1" smtClean="0"/>
              <a:t>yeni</a:t>
            </a:r>
            <a:r>
              <a:rPr lang="en-US" sz="1800" dirty="0" smtClean="0"/>
              <a:t> </a:t>
            </a:r>
            <a:r>
              <a:rPr lang="en-US" sz="1800" dirty="0" err="1" smtClean="0"/>
              <a:t>ortaya</a:t>
            </a:r>
            <a:r>
              <a:rPr lang="en-US" sz="1800" dirty="0" smtClean="0"/>
              <a:t> </a:t>
            </a:r>
            <a:r>
              <a:rPr lang="en-US" sz="1800" dirty="0" err="1" smtClean="0"/>
              <a:t>çıkan</a:t>
            </a:r>
            <a:r>
              <a:rPr lang="en-US" sz="1800" dirty="0" smtClean="0"/>
              <a:t> </a:t>
            </a:r>
            <a:r>
              <a:rPr lang="en-US" sz="1800" dirty="0" err="1" smtClean="0"/>
              <a:t>bir</a:t>
            </a:r>
            <a:r>
              <a:rPr lang="en-US" sz="1800" dirty="0" smtClean="0"/>
              <a:t> </a:t>
            </a:r>
            <a:r>
              <a:rPr lang="en-US" sz="1800" dirty="0" err="1" smtClean="0"/>
              <a:t>alan</a:t>
            </a:r>
            <a:r>
              <a:rPr lang="en-US" sz="1800" dirty="0" smtClean="0"/>
              <a:t> </a:t>
            </a:r>
            <a:r>
              <a:rPr lang="en-US" sz="1800" dirty="0" err="1" smtClean="0"/>
              <a:t>olduğundan</a:t>
            </a:r>
            <a:r>
              <a:rPr lang="en-US" sz="1800" dirty="0" smtClean="0"/>
              <a:t> global </a:t>
            </a:r>
            <a:r>
              <a:rPr lang="en-US" sz="1800" dirty="0" err="1" smtClean="0"/>
              <a:t>çapta</a:t>
            </a:r>
            <a:r>
              <a:rPr lang="en-US" sz="1800" dirty="0" smtClean="0"/>
              <a:t> </a:t>
            </a:r>
            <a:r>
              <a:rPr lang="en-US" sz="1800" dirty="0" err="1" smtClean="0"/>
              <a:t>kabul</a:t>
            </a:r>
            <a:r>
              <a:rPr lang="en-US" sz="1800" dirty="0" smtClean="0"/>
              <a:t> </a:t>
            </a:r>
            <a:r>
              <a:rPr lang="en-US" sz="1800" dirty="0" err="1" smtClean="0"/>
              <a:t>edilmiş</a:t>
            </a:r>
            <a:r>
              <a:rPr lang="en-US" sz="1800" dirty="0" smtClean="0"/>
              <a:t> </a:t>
            </a:r>
            <a:r>
              <a:rPr lang="en-US" sz="1800" dirty="0" err="1" smtClean="0"/>
              <a:t>bir</a:t>
            </a:r>
            <a:r>
              <a:rPr lang="en-US" sz="1800" dirty="0" smtClean="0"/>
              <a:t> </a:t>
            </a:r>
            <a:r>
              <a:rPr lang="en-US" sz="1800" dirty="0" err="1" smtClean="0"/>
              <a:t>teminolojisi</a:t>
            </a:r>
            <a:r>
              <a:rPr lang="en-US" sz="1800" dirty="0" smtClean="0"/>
              <a:t> </a:t>
            </a:r>
            <a:r>
              <a:rPr lang="en-US" sz="1800" dirty="0" err="1" smtClean="0"/>
              <a:t>bulunmamaktadır</a:t>
            </a:r>
            <a:r>
              <a:rPr lang="en-US" sz="1800" dirty="0" smtClean="0"/>
              <a:t>.</a:t>
            </a:r>
          </a:p>
          <a:p>
            <a:pPr algn="just"/>
            <a:endParaRPr lang="en-US" sz="1800" dirty="0" smtClean="0"/>
          </a:p>
          <a:p>
            <a:pPr algn="just"/>
            <a:r>
              <a:rPr lang="en-US" sz="1800" dirty="0" smtClean="0"/>
              <a:t> Bu </a:t>
            </a:r>
            <a:r>
              <a:rPr lang="en-US" sz="1800" dirty="0" err="1" smtClean="0"/>
              <a:t>nedenle</a:t>
            </a:r>
            <a:r>
              <a:rPr lang="en-US" sz="1800" dirty="0" smtClean="0"/>
              <a:t> </a:t>
            </a:r>
            <a:r>
              <a:rPr lang="en-US" sz="1800" dirty="0" err="1" smtClean="0"/>
              <a:t>topluluk</a:t>
            </a:r>
            <a:r>
              <a:rPr lang="en-US" sz="1800" dirty="0" smtClean="0"/>
              <a:t> </a:t>
            </a:r>
            <a:r>
              <a:rPr lang="en-US" sz="1800" dirty="0" err="1" smtClean="0"/>
              <a:t>tarafından</a:t>
            </a:r>
            <a:r>
              <a:rPr lang="en-US" sz="1800" dirty="0" smtClean="0"/>
              <a:t> </a:t>
            </a:r>
            <a:r>
              <a:rPr lang="en-US" sz="1800" dirty="0" err="1" smtClean="0"/>
              <a:t>önerilen</a:t>
            </a:r>
            <a:r>
              <a:rPr lang="en-US" sz="1800" dirty="0" smtClean="0"/>
              <a:t> </a:t>
            </a:r>
            <a:r>
              <a:rPr lang="en-US" sz="1800" dirty="0" err="1" smtClean="0"/>
              <a:t>mevcut</a:t>
            </a:r>
            <a:r>
              <a:rPr lang="en-US" sz="1800" dirty="0" smtClean="0"/>
              <a:t> </a:t>
            </a:r>
            <a:r>
              <a:rPr lang="en-US" sz="1800" dirty="0" err="1" smtClean="0"/>
              <a:t>ölçüm</a:t>
            </a:r>
            <a:r>
              <a:rPr lang="en-US" sz="1800" dirty="0" smtClean="0"/>
              <a:t> </a:t>
            </a:r>
            <a:r>
              <a:rPr lang="en-US" sz="1800" dirty="0" err="1" smtClean="0"/>
              <a:t>prosedürlerini</a:t>
            </a:r>
            <a:r>
              <a:rPr lang="en-US" sz="1800" dirty="0" smtClean="0"/>
              <a:t> </a:t>
            </a:r>
            <a:r>
              <a:rPr lang="en-US" sz="1800" dirty="0" err="1" smtClean="0"/>
              <a:t>ve</a:t>
            </a:r>
            <a:r>
              <a:rPr lang="en-US" sz="1800" dirty="0" smtClean="0"/>
              <a:t> </a:t>
            </a:r>
            <a:r>
              <a:rPr lang="en-US" sz="1800" dirty="0" err="1" smtClean="0"/>
              <a:t>araçlarını</a:t>
            </a:r>
            <a:r>
              <a:rPr lang="en-US" sz="1800" dirty="0" smtClean="0"/>
              <a:t> </a:t>
            </a:r>
            <a:r>
              <a:rPr lang="en-US" sz="1800" dirty="0" err="1" smtClean="0"/>
              <a:t>desteklemek</a:t>
            </a:r>
            <a:r>
              <a:rPr lang="en-US" sz="1800" dirty="0" smtClean="0"/>
              <a:t> </a:t>
            </a:r>
            <a:r>
              <a:rPr lang="en-US" sz="1800" dirty="0" err="1" smtClean="0"/>
              <a:t>için</a:t>
            </a:r>
            <a:r>
              <a:rPr lang="en-US" sz="1800" dirty="0" smtClean="0"/>
              <a:t> </a:t>
            </a:r>
            <a:r>
              <a:rPr lang="en-US" sz="1800" dirty="0" err="1" smtClean="0"/>
              <a:t>daha</a:t>
            </a:r>
            <a:r>
              <a:rPr lang="en-US" sz="1800" dirty="0" smtClean="0"/>
              <a:t> </a:t>
            </a:r>
            <a:r>
              <a:rPr lang="en-US" sz="1800" dirty="0" err="1" smtClean="0"/>
              <a:t>niceliksel</a:t>
            </a:r>
            <a:r>
              <a:rPr lang="en-US" sz="1800" dirty="0" smtClean="0"/>
              <a:t>, </a:t>
            </a:r>
            <a:r>
              <a:rPr lang="en-US" sz="1800" dirty="0" err="1" smtClean="0"/>
              <a:t>genel</a:t>
            </a:r>
            <a:r>
              <a:rPr lang="en-US" sz="1800" dirty="0" smtClean="0"/>
              <a:t> XAI </a:t>
            </a:r>
            <a:r>
              <a:rPr lang="en-US" sz="1800" dirty="0" err="1" smtClean="0"/>
              <a:t>kavramlarına</a:t>
            </a:r>
            <a:r>
              <a:rPr lang="en-US" sz="1800" dirty="0" smtClean="0"/>
              <a:t> </a:t>
            </a:r>
            <a:r>
              <a:rPr lang="en-US" sz="1800" dirty="0" err="1" smtClean="0"/>
              <a:t>ihtiyaç</a:t>
            </a:r>
            <a:r>
              <a:rPr lang="en-US" sz="1800" dirty="0" smtClean="0"/>
              <a:t> </a:t>
            </a:r>
            <a:r>
              <a:rPr lang="en-US" sz="1800" dirty="0" err="1" smtClean="0"/>
              <a:t>vardır</a:t>
            </a:r>
            <a:r>
              <a:rPr lang="en-US" sz="1800" dirty="0" smtClean="0"/>
              <a:t>.</a:t>
            </a:r>
          </a:p>
          <a:p>
            <a:pPr algn="just"/>
            <a:endParaRPr lang="en-US" sz="1800" dirty="0"/>
          </a:p>
          <a:p>
            <a:pPr marL="0" indent="0" algn="just">
              <a:buNone/>
            </a:pPr>
            <a:r>
              <a:rPr lang="en-US" sz="1800" dirty="0" err="1" smtClean="0"/>
              <a:t>Nedensellik</a:t>
            </a:r>
            <a:r>
              <a:rPr lang="en-US" sz="1800" dirty="0" smtClean="0"/>
              <a:t>:</a:t>
            </a:r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Açıklanabilirlik</a:t>
            </a:r>
            <a:r>
              <a:rPr lang="en-US" sz="1800" dirty="0" smtClean="0"/>
              <a:t> </a:t>
            </a:r>
            <a:r>
              <a:rPr lang="en-US" sz="1800" dirty="0" err="1" smtClean="0"/>
              <a:t>sonuçtan</a:t>
            </a:r>
            <a:r>
              <a:rPr lang="en-US" sz="1800" dirty="0" smtClean="0"/>
              <a:t> </a:t>
            </a:r>
            <a:r>
              <a:rPr lang="en-US" sz="1800" dirty="0" err="1" smtClean="0"/>
              <a:t>ziyade</a:t>
            </a:r>
            <a:r>
              <a:rPr lang="en-US" sz="1800" dirty="0" smtClean="0"/>
              <a:t> </a:t>
            </a:r>
            <a:r>
              <a:rPr lang="en-US" sz="1800" dirty="0" err="1" smtClean="0"/>
              <a:t>nedene</a:t>
            </a:r>
            <a:r>
              <a:rPr lang="en-US" sz="1800" dirty="0" smtClean="0"/>
              <a:t> </a:t>
            </a:r>
            <a:r>
              <a:rPr lang="en-US" sz="1800" dirty="0" err="1" smtClean="0"/>
              <a:t>odaklanmalıdır</a:t>
            </a:r>
            <a:r>
              <a:rPr lang="en-US" sz="1800" dirty="0" smtClean="0"/>
              <a:t>. </a:t>
            </a:r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pic>
        <p:nvPicPr>
          <p:cNvPr id="6" name="Picture 5" descr="C:\Users\Scott Franco\AppData\Local\Microsoft\Windows\INetCache\Content.Word\chef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1857" y="3129982"/>
            <a:ext cx="4630507" cy="343494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52</a:t>
            </a:fld>
            <a:endParaRPr lang="tr-TR"/>
          </a:p>
        </p:txBody>
      </p:sp>
      <p:sp>
        <p:nvSpPr>
          <p:cNvPr id="3" name="Rectangle 2"/>
          <p:cNvSpPr/>
          <p:nvPr/>
        </p:nvSpPr>
        <p:spPr>
          <a:xfrm>
            <a:off x="1641246" y="4956596"/>
            <a:ext cx="3423138" cy="1184030"/>
          </a:xfrm>
          <a:prstGeom prst="rect">
            <a:avLst/>
          </a:prstGeom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814822" y="4956596"/>
            <a:ext cx="307598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 </a:t>
            </a:r>
            <a:r>
              <a:rPr lang="en-US" sz="4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2 + 5 = </a:t>
            </a:r>
            <a:r>
              <a:rPr lang="en-US" sz="48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7</a:t>
            </a:r>
            <a:r>
              <a:rPr lang="en-US" sz="2800" dirty="0" smtClean="0"/>
              <a:t>  </a:t>
            </a:r>
            <a:endParaRPr lang="en-US" dirty="0"/>
          </a:p>
          <a:p>
            <a:pPr algn="ctr"/>
            <a:r>
              <a:rPr lang="en-US" dirty="0" err="1" smtClean="0"/>
              <a:t>Ama</a:t>
            </a:r>
            <a:r>
              <a:rPr lang="en-US" dirty="0" smtClean="0"/>
              <a:t> </a:t>
            </a:r>
            <a:r>
              <a:rPr lang="en-US" dirty="0" err="1"/>
              <a:t>neden</a:t>
            </a:r>
            <a:r>
              <a:rPr lang="en-US" dirty="0"/>
              <a:t>?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411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>
            <a:noAutofit/>
          </a:bodyPr>
          <a:lstStyle/>
          <a:p>
            <a:r>
              <a:rPr lang="en-US" sz="2600" dirty="0" err="1"/>
              <a:t>Açıklanabilir</a:t>
            </a:r>
            <a:r>
              <a:rPr lang="en-US" sz="2600" dirty="0"/>
              <a:t> </a:t>
            </a:r>
            <a:r>
              <a:rPr lang="en-US" sz="2600" dirty="0" err="1"/>
              <a:t>Yapay</a:t>
            </a:r>
            <a:r>
              <a:rPr lang="en-US" sz="2600" dirty="0"/>
              <a:t> </a:t>
            </a:r>
            <a:r>
              <a:rPr lang="en-US" sz="2600" dirty="0" err="1"/>
              <a:t>Zeka’nın</a:t>
            </a:r>
            <a:r>
              <a:rPr lang="en-US" sz="2600" dirty="0"/>
              <a:t> </a:t>
            </a:r>
            <a:r>
              <a:rPr lang="en-US" sz="2600" dirty="0" err="1" smtClean="0"/>
              <a:t>Karşılaştığı</a:t>
            </a:r>
            <a:r>
              <a:rPr lang="en-US" sz="2600" dirty="0" smtClean="0"/>
              <a:t> </a:t>
            </a:r>
            <a:br>
              <a:rPr lang="en-US" sz="2600" dirty="0" smtClean="0"/>
            </a:br>
            <a:r>
              <a:rPr lang="en-US" sz="2600" dirty="0" err="1" smtClean="0"/>
              <a:t>Kriter</a:t>
            </a:r>
            <a:r>
              <a:rPr lang="en-US" sz="2600" dirty="0" smtClean="0"/>
              <a:t> </a:t>
            </a:r>
            <a:r>
              <a:rPr lang="en-US" sz="2600" dirty="0" err="1"/>
              <a:t>Ve</a:t>
            </a:r>
            <a:r>
              <a:rPr lang="en-US" sz="2600" dirty="0"/>
              <a:t> </a:t>
            </a:r>
            <a:r>
              <a:rPr lang="en-US" sz="2600" dirty="0" err="1"/>
              <a:t>Sorunlar</a:t>
            </a:r>
            <a:endParaRPr lang="en-US" sz="2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1081671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 err="1" smtClean="0"/>
              <a:t>Verilerdeki</a:t>
            </a:r>
            <a:r>
              <a:rPr lang="en-US" sz="1800" b="1" dirty="0" smtClean="0"/>
              <a:t> </a:t>
            </a:r>
            <a:r>
              <a:rPr lang="en-US" sz="1800" b="1" dirty="0" err="1" smtClean="0"/>
              <a:t>Tutarlılık</a:t>
            </a:r>
            <a:r>
              <a:rPr lang="en-US" sz="1800" b="1" dirty="0" smtClean="0"/>
              <a:t> </a:t>
            </a:r>
            <a:r>
              <a:rPr lang="en-US" sz="1800" b="1" dirty="0" err="1" smtClean="0"/>
              <a:t>ve</a:t>
            </a:r>
            <a:r>
              <a:rPr lang="en-US" sz="1800" b="1" dirty="0" smtClean="0"/>
              <a:t> </a:t>
            </a:r>
            <a:r>
              <a:rPr lang="en-US" sz="1800" b="1" dirty="0" err="1"/>
              <a:t>G</a:t>
            </a:r>
            <a:r>
              <a:rPr lang="en-US" sz="1800" b="1" dirty="0" err="1" smtClean="0"/>
              <a:t>enel</a:t>
            </a:r>
            <a:r>
              <a:rPr lang="en-US" sz="1800" b="1" dirty="0" smtClean="0"/>
              <a:t> </a:t>
            </a:r>
            <a:r>
              <a:rPr lang="en-US" sz="1800" b="1" dirty="0" err="1" smtClean="0"/>
              <a:t>Kabuller</a:t>
            </a:r>
            <a:r>
              <a:rPr lang="en-US" sz="1800" b="1" dirty="0" smtClean="0"/>
              <a:t> </a:t>
            </a:r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Açıklanabilir</a:t>
            </a:r>
            <a:r>
              <a:rPr lang="en-US" sz="1800" dirty="0" smtClean="0"/>
              <a:t> </a:t>
            </a:r>
            <a:r>
              <a:rPr lang="en-US" sz="1800" dirty="0" err="1"/>
              <a:t>yapay</a:t>
            </a:r>
            <a:r>
              <a:rPr lang="en-US" sz="1800" dirty="0"/>
              <a:t> </a:t>
            </a:r>
            <a:r>
              <a:rPr lang="en-US" sz="1800" dirty="0" err="1"/>
              <a:t>zekada</a:t>
            </a:r>
            <a:r>
              <a:rPr lang="en-US" sz="1800" dirty="0"/>
              <a:t> </a:t>
            </a:r>
            <a:r>
              <a:rPr lang="en-US" sz="1800" dirty="0" err="1"/>
              <a:t>nesnelliğin</a:t>
            </a:r>
            <a:r>
              <a:rPr lang="en-US" sz="1800" dirty="0"/>
              <a:t> </a:t>
            </a:r>
            <a:r>
              <a:rPr lang="en-US" sz="1800" dirty="0" err="1"/>
              <a:t>sağlanması</a:t>
            </a:r>
            <a:r>
              <a:rPr lang="en-US" sz="1800" dirty="0"/>
              <a:t>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doğruluk</a:t>
            </a:r>
            <a:r>
              <a:rPr lang="en-US" sz="1800" dirty="0"/>
              <a:t> </a:t>
            </a:r>
            <a:r>
              <a:rPr lang="en-US" sz="1800" dirty="0" err="1"/>
              <a:t>payının</a:t>
            </a:r>
            <a:r>
              <a:rPr lang="en-US" sz="1800" dirty="0"/>
              <a:t> </a:t>
            </a:r>
            <a:r>
              <a:rPr lang="en-US" sz="1800" dirty="0" err="1"/>
              <a:t>artmasının</a:t>
            </a:r>
            <a:r>
              <a:rPr lang="en-US" sz="1800" dirty="0"/>
              <a:t> </a:t>
            </a:r>
            <a:r>
              <a:rPr lang="en-US" sz="1800" dirty="0" err="1"/>
              <a:t>yanı</a:t>
            </a:r>
            <a:r>
              <a:rPr lang="en-US" sz="1800" dirty="0"/>
              <a:t> </a:t>
            </a:r>
            <a:r>
              <a:rPr lang="en-US" sz="1800" dirty="0" err="1"/>
              <a:t>sıra</a:t>
            </a:r>
            <a:r>
              <a:rPr lang="en-US" sz="1800" dirty="0"/>
              <a:t> </a:t>
            </a:r>
            <a:r>
              <a:rPr lang="en-US" sz="1800" dirty="0" err="1"/>
              <a:t>elde</a:t>
            </a:r>
            <a:r>
              <a:rPr lang="en-US" sz="1800" dirty="0"/>
              <a:t> </a:t>
            </a:r>
            <a:r>
              <a:rPr lang="en-US" sz="1800" dirty="0" err="1"/>
              <a:t>edilen</a:t>
            </a:r>
            <a:r>
              <a:rPr lang="en-US" sz="1800" dirty="0"/>
              <a:t> </a:t>
            </a:r>
            <a:r>
              <a:rPr lang="en-US" sz="1800" dirty="0" err="1"/>
              <a:t>verilerin</a:t>
            </a:r>
            <a:r>
              <a:rPr lang="en-US" sz="1800" dirty="0"/>
              <a:t> </a:t>
            </a:r>
            <a:r>
              <a:rPr lang="en-US" sz="1800" dirty="0" err="1"/>
              <a:t>resmileşmesi</a:t>
            </a:r>
            <a:r>
              <a:rPr lang="en-US" sz="1800" dirty="0"/>
              <a:t> </a:t>
            </a:r>
            <a:r>
              <a:rPr lang="en-US" sz="1800" dirty="0" err="1"/>
              <a:t>için</a:t>
            </a:r>
            <a:r>
              <a:rPr lang="en-US" sz="1800" dirty="0"/>
              <a:t> </a:t>
            </a:r>
            <a:r>
              <a:rPr lang="en-US" sz="1800" dirty="0" err="1"/>
              <a:t>sosyal</a:t>
            </a:r>
            <a:r>
              <a:rPr lang="en-US" sz="1800" dirty="0"/>
              <a:t> </a:t>
            </a:r>
            <a:r>
              <a:rPr lang="en-US" sz="1800" dirty="0" err="1"/>
              <a:t>bilimlerden</a:t>
            </a:r>
            <a:r>
              <a:rPr lang="en-US" sz="1800" dirty="0"/>
              <a:t> </a:t>
            </a:r>
            <a:r>
              <a:rPr lang="en-US" sz="1800" dirty="0" err="1"/>
              <a:t>çokça</a:t>
            </a:r>
            <a:r>
              <a:rPr lang="en-US" sz="1800" dirty="0"/>
              <a:t> </a:t>
            </a:r>
            <a:r>
              <a:rPr lang="en-US" sz="1800" dirty="0" err="1" smtClean="0"/>
              <a:t>yararlanılır</a:t>
            </a:r>
            <a:r>
              <a:rPr lang="en-US" sz="1800" dirty="0" smtClean="0"/>
              <a:t>.</a:t>
            </a:r>
          </a:p>
          <a:p>
            <a:pPr algn="just"/>
            <a:endParaRPr lang="en-US" sz="1800" dirty="0"/>
          </a:p>
          <a:p>
            <a:pPr algn="just"/>
            <a:endParaRPr lang="en-US" sz="1800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61219" y="2880682"/>
            <a:ext cx="5574443" cy="3389745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C00000"/>
              </a:buClr>
              <a:buSzPct val="100000"/>
              <a:buFont typeface="Arial" panose="020B0604020202020204" pitchFamily="34" charset="0"/>
              <a:buChar char="♦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C00000"/>
              </a:buClr>
              <a:buFont typeface="Wingdings 3" panose="05040102010807070707" pitchFamily="18" charset="2"/>
              <a:buChar char="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800" b="1" dirty="0" err="1"/>
              <a:t>Gizlilik</a:t>
            </a:r>
            <a:endParaRPr lang="en-US" sz="1800" b="1" dirty="0"/>
          </a:p>
          <a:p>
            <a:pPr algn="just"/>
            <a:r>
              <a:rPr lang="en-US" sz="1800" dirty="0"/>
              <a:t> </a:t>
            </a:r>
            <a:r>
              <a:rPr lang="en-US" sz="1800" dirty="0" err="1"/>
              <a:t>Açıklanabilir</a:t>
            </a:r>
            <a:r>
              <a:rPr lang="en-US" sz="1800" dirty="0"/>
              <a:t> </a:t>
            </a:r>
            <a:r>
              <a:rPr lang="en-US" sz="1800" dirty="0" err="1"/>
              <a:t>yapay</a:t>
            </a:r>
            <a:r>
              <a:rPr lang="en-US" sz="1800" dirty="0"/>
              <a:t> </a:t>
            </a:r>
            <a:r>
              <a:rPr lang="en-US" sz="1800" dirty="0" err="1"/>
              <a:t>Zeka</a:t>
            </a:r>
            <a:r>
              <a:rPr lang="en-US" sz="1800" dirty="0"/>
              <a:t>, </a:t>
            </a:r>
            <a:r>
              <a:rPr lang="en-US" sz="1800" dirty="0" err="1"/>
              <a:t>modellerin</a:t>
            </a:r>
            <a:r>
              <a:rPr lang="en-US" sz="1800" dirty="0"/>
              <a:t> </a:t>
            </a:r>
            <a:r>
              <a:rPr lang="en-US" sz="1800" dirty="0" err="1"/>
              <a:t>kullanıcı</a:t>
            </a:r>
            <a:r>
              <a:rPr lang="en-US" sz="1800" dirty="0"/>
              <a:t> </a:t>
            </a:r>
            <a:r>
              <a:rPr lang="en-US" sz="1800" dirty="0" err="1"/>
              <a:t>veya</a:t>
            </a:r>
            <a:r>
              <a:rPr lang="en-US" sz="1800" dirty="0"/>
              <a:t> </a:t>
            </a:r>
            <a:r>
              <a:rPr lang="en-US" sz="1800" dirty="0" err="1"/>
              <a:t>gözlemciye</a:t>
            </a:r>
            <a:r>
              <a:rPr lang="en-US" sz="1800" dirty="0"/>
              <a:t> </a:t>
            </a:r>
            <a:r>
              <a:rPr lang="en-US" sz="1800" dirty="0" err="1"/>
              <a:t>aktarılmasını</a:t>
            </a:r>
            <a:r>
              <a:rPr lang="en-US" sz="1800" dirty="0"/>
              <a:t> </a:t>
            </a:r>
            <a:r>
              <a:rPr lang="en-US" sz="1800" dirty="0" err="1"/>
              <a:t>sağlarken</a:t>
            </a:r>
            <a:r>
              <a:rPr lang="en-US" sz="1800" dirty="0"/>
              <a:t> </a:t>
            </a:r>
            <a:r>
              <a:rPr lang="en-US" sz="1800" dirty="0" err="1"/>
              <a:t>gizliliği</a:t>
            </a:r>
            <a:r>
              <a:rPr lang="en-US" sz="1800" dirty="0"/>
              <a:t> </a:t>
            </a:r>
            <a:r>
              <a:rPr lang="en-US" sz="1800" dirty="0" err="1"/>
              <a:t>göz</a:t>
            </a:r>
            <a:r>
              <a:rPr lang="en-US" sz="1800" dirty="0"/>
              <a:t> </a:t>
            </a:r>
            <a:r>
              <a:rPr lang="en-US" sz="1800" dirty="0" err="1"/>
              <a:t>önünde</a:t>
            </a:r>
            <a:r>
              <a:rPr lang="en-US" sz="1800" dirty="0"/>
              <a:t> </a:t>
            </a:r>
            <a:r>
              <a:rPr lang="en-US" sz="1800" dirty="0" err="1"/>
              <a:t>bulundurmalıdır</a:t>
            </a:r>
            <a:r>
              <a:rPr lang="en-US" sz="1800" dirty="0"/>
              <a:t>.</a:t>
            </a:r>
          </a:p>
          <a:p>
            <a:pPr algn="just"/>
            <a:endParaRPr lang="en-US" sz="1800" dirty="0"/>
          </a:p>
          <a:p>
            <a:pPr algn="just"/>
            <a:r>
              <a:rPr lang="en-US" sz="1800" dirty="0"/>
              <a:t> </a:t>
            </a:r>
            <a:r>
              <a:rPr lang="en-US" sz="1800" dirty="0" err="1"/>
              <a:t>Üretken</a:t>
            </a:r>
            <a:r>
              <a:rPr lang="en-US" sz="1800" dirty="0"/>
              <a:t> </a:t>
            </a:r>
            <a:r>
              <a:rPr lang="en-US" sz="1800" dirty="0" err="1"/>
              <a:t>modeller</a:t>
            </a:r>
            <a:r>
              <a:rPr lang="en-US" sz="1800" dirty="0"/>
              <a:t>, </a:t>
            </a:r>
            <a:r>
              <a:rPr lang="en-US" sz="1800" dirty="0" err="1"/>
              <a:t>kendilerine</a:t>
            </a:r>
            <a:r>
              <a:rPr lang="en-US" sz="1800" dirty="0"/>
              <a:t> </a:t>
            </a:r>
            <a:r>
              <a:rPr lang="en-US" sz="1800" dirty="0" err="1"/>
              <a:t>öğretildiği</a:t>
            </a:r>
            <a:r>
              <a:rPr lang="en-US" sz="1800" dirty="0"/>
              <a:t> </a:t>
            </a:r>
            <a:r>
              <a:rPr lang="en-US" sz="1800" dirty="0" err="1"/>
              <a:t>takdirde</a:t>
            </a:r>
            <a:r>
              <a:rPr lang="en-US" sz="1800" dirty="0"/>
              <a:t>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gizliliğin</a:t>
            </a:r>
            <a:r>
              <a:rPr lang="en-US" sz="1800" dirty="0"/>
              <a:t> </a:t>
            </a:r>
            <a:r>
              <a:rPr lang="en-US" sz="1800" dirty="0" err="1"/>
              <a:t>ihlali</a:t>
            </a:r>
            <a:r>
              <a:rPr lang="en-US" sz="1800" dirty="0"/>
              <a:t> </a:t>
            </a:r>
            <a:r>
              <a:rPr lang="en-US" sz="1800" dirty="0" err="1"/>
              <a:t>söz</a:t>
            </a:r>
            <a:r>
              <a:rPr lang="en-US" sz="1800" dirty="0"/>
              <a:t> </a:t>
            </a:r>
            <a:r>
              <a:rPr lang="en-US" sz="1800" dirty="0" err="1"/>
              <a:t>konusu</a:t>
            </a:r>
            <a:r>
              <a:rPr lang="en-US" sz="1800" dirty="0"/>
              <a:t> </a:t>
            </a:r>
            <a:r>
              <a:rPr lang="en-US" sz="1800" dirty="0" err="1"/>
              <a:t>olduğunda</a:t>
            </a:r>
            <a:r>
              <a:rPr lang="en-US" sz="1800" dirty="0"/>
              <a:t> </a:t>
            </a:r>
            <a:r>
              <a:rPr lang="en-US" sz="1800" dirty="0" err="1"/>
              <a:t>elde</a:t>
            </a:r>
            <a:r>
              <a:rPr lang="en-US" sz="1800" dirty="0"/>
              <a:t> </a:t>
            </a:r>
            <a:r>
              <a:rPr lang="en-US" sz="1800" dirty="0" err="1"/>
              <a:t>ettikleri</a:t>
            </a:r>
            <a:r>
              <a:rPr lang="en-US" sz="1800" dirty="0"/>
              <a:t> </a:t>
            </a:r>
            <a:r>
              <a:rPr lang="en-US" sz="1800" dirty="0" err="1"/>
              <a:t>verilerin</a:t>
            </a:r>
            <a:r>
              <a:rPr lang="en-US" sz="1800" dirty="0"/>
              <a:t> </a:t>
            </a:r>
            <a:r>
              <a:rPr lang="en-US" sz="1800" dirty="0" err="1"/>
              <a:t>benzerlerini</a:t>
            </a:r>
            <a:r>
              <a:rPr lang="en-US" sz="1800" dirty="0"/>
              <a:t> </a:t>
            </a:r>
            <a:r>
              <a:rPr lang="en-US" sz="1800" dirty="0" err="1"/>
              <a:t>üreterek</a:t>
            </a:r>
            <a:r>
              <a:rPr lang="en-US" sz="1800" dirty="0"/>
              <a:t> </a:t>
            </a:r>
            <a:r>
              <a:rPr lang="en-US" sz="1800" dirty="0" err="1"/>
              <a:t>modellerin</a:t>
            </a:r>
            <a:r>
              <a:rPr lang="en-US" sz="1800" dirty="0"/>
              <a:t> </a:t>
            </a:r>
            <a:r>
              <a:rPr lang="en-US" sz="1800" dirty="0" err="1"/>
              <a:t>manipüle</a:t>
            </a:r>
            <a:r>
              <a:rPr lang="en-US" sz="1800" dirty="0"/>
              <a:t> </a:t>
            </a:r>
            <a:r>
              <a:rPr lang="en-US" sz="1800" dirty="0" err="1"/>
              <a:t>edilmesine</a:t>
            </a:r>
            <a:r>
              <a:rPr lang="en-US" sz="1800" dirty="0"/>
              <a:t> </a:t>
            </a:r>
            <a:r>
              <a:rPr lang="en-US" sz="1800" dirty="0" err="1"/>
              <a:t>yol</a:t>
            </a:r>
            <a:r>
              <a:rPr lang="en-US" sz="1800" dirty="0"/>
              <a:t> </a:t>
            </a:r>
            <a:r>
              <a:rPr lang="en-US" sz="1800" dirty="0" err="1"/>
              <a:t>açabilir</a:t>
            </a:r>
            <a:r>
              <a:rPr lang="en-US" sz="1800" dirty="0"/>
              <a:t> </a:t>
            </a:r>
            <a:r>
              <a:rPr lang="en-US" sz="1800" dirty="0" err="1"/>
              <a:t>ve</a:t>
            </a:r>
            <a:r>
              <a:rPr lang="en-US" sz="1800" dirty="0"/>
              <a:t> </a:t>
            </a:r>
            <a:r>
              <a:rPr lang="en-US" sz="1800" dirty="0" err="1"/>
              <a:t>hatta</a:t>
            </a:r>
            <a:r>
              <a:rPr lang="en-US" sz="1800" dirty="0"/>
              <a:t> </a:t>
            </a:r>
            <a:r>
              <a:rPr lang="en-US" sz="1800" dirty="0" err="1"/>
              <a:t>bu</a:t>
            </a:r>
            <a:r>
              <a:rPr lang="en-US" sz="1800" dirty="0"/>
              <a:t> </a:t>
            </a:r>
            <a:r>
              <a:rPr lang="en-US" sz="1800" dirty="0" err="1"/>
              <a:t>verileri</a:t>
            </a:r>
            <a:r>
              <a:rPr lang="en-US" sz="1800" dirty="0"/>
              <a:t> </a:t>
            </a:r>
            <a:r>
              <a:rPr lang="en-US" sz="1800" dirty="0" err="1"/>
              <a:t>kullanarak</a:t>
            </a:r>
            <a:r>
              <a:rPr lang="en-US" sz="1800" dirty="0"/>
              <a:t> </a:t>
            </a:r>
            <a:r>
              <a:rPr lang="en-US" sz="1800" dirty="0" err="1"/>
              <a:t>öngörülerini</a:t>
            </a:r>
            <a:r>
              <a:rPr lang="en-US" sz="1800" dirty="0"/>
              <a:t> </a:t>
            </a:r>
            <a:r>
              <a:rPr lang="en-US" sz="1800" dirty="0" err="1"/>
              <a:t>geliştirerek</a:t>
            </a:r>
            <a:r>
              <a:rPr lang="en-US" sz="1800" dirty="0"/>
              <a:t> </a:t>
            </a:r>
            <a:r>
              <a:rPr lang="en-US" sz="1800" dirty="0" err="1"/>
              <a:t>orjinal</a:t>
            </a:r>
            <a:r>
              <a:rPr lang="en-US" sz="1800" dirty="0"/>
              <a:t> </a:t>
            </a:r>
            <a:r>
              <a:rPr lang="en-US" sz="1800" dirty="0" err="1"/>
              <a:t>modelin</a:t>
            </a:r>
            <a:r>
              <a:rPr lang="en-US" sz="1800" dirty="0"/>
              <a:t> </a:t>
            </a:r>
            <a:r>
              <a:rPr lang="en-US" sz="1800" dirty="0" err="1"/>
              <a:t>alacağı</a:t>
            </a:r>
            <a:r>
              <a:rPr lang="en-US" sz="1800" dirty="0"/>
              <a:t> </a:t>
            </a:r>
            <a:r>
              <a:rPr lang="en-US" sz="1800" dirty="0" err="1"/>
              <a:t>kararları</a:t>
            </a:r>
            <a:r>
              <a:rPr lang="en-US" sz="1800" dirty="0"/>
              <a:t> </a:t>
            </a:r>
            <a:r>
              <a:rPr lang="en-US" sz="1800" dirty="0" err="1"/>
              <a:t>verebili</a:t>
            </a:r>
            <a:r>
              <a:rPr lang="en-US" sz="1800" dirty="0"/>
              <a:t> </a:t>
            </a:r>
            <a:r>
              <a:rPr lang="en-US" sz="1800" dirty="0" err="1"/>
              <a:t>yapacağı</a:t>
            </a:r>
            <a:r>
              <a:rPr lang="en-US" sz="1800" dirty="0"/>
              <a:t> </a:t>
            </a:r>
            <a:r>
              <a:rPr lang="en-US" sz="1800" dirty="0" err="1"/>
              <a:t>tahminleri</a:t>
            </a:r>
            <a:r>
              <a:rPr lang="en-US" sz="1800" dirty="0"/>
              <a:t> </a:t>
            </a:r>
            <a:r>
              <a:rPr lang="en-US" sz="1800" dirty="0" err="1"/>
              <a:t>öngörebilir</a:t>
            </a:r>
            <a:r>
              <a:rPr lang="en-US" sz="1800" dirty="0"/>
              <a:t>.</a:t>
            </a:r>
          </a:p>
        </p:txBody>
      </p:sp>
      <p:pic>
        <p:nvPicPr>
          <p:cNvPr id="6" name="Picture 5" descr="C:\Users\Scott Franco\AppData\Local\Microsoft\Windows\INetCache\Content.Word\privacy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4568" y="3080002"/>
            <a:ext cx="5146213" cy="298784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53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17535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err="1"/>
              <a:t>Açıklanabilir</a:t>
            </a:r>
            <a:r>
              <a:rPr lang="en-US" dirty="0"/>
              <a:t> </a:t>
            </a:r>
            <a:r>
              <a:rPr lang="en-US" dirty="0" err="1"/>
              <a:t>Yapay</a:t>
            </a:r>
            <a:r>
              <a:rPr lang="en-US" dirty="0"/>
              <a:t> </a:t>
            </a:r>
            <a:r>
              <a:rPr lang="en-US" dirty="0" err="1"/>
              <a:t>Zeka’nın</a:t>
            </a:r>
            <a:r>
              <a:rPr lang="en-US" dirty="0"/>
              <a:t> </a:t>
            </a:r>
            <a:r>
              <a:rPr lang="en-US" dirty="0" err="1"/>
              <a:t>Karşılaştığı</a:t>
            </a:r>
            <a:r>
              <a:rPr lang="en-US" dirty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Kriter</a:t>
            </a:r>
            <a:r>
              <a:rPr lang="en-US" dirty="0" smtClean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Sorunlar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 err="1" smtClean="0"/>
              <a:t>Öğrenim</a:t>
            </a:r>
            <a:r>
              <a:rPr lang="en-US" sz="1800" b="1" dirty="0" smtClean="0"/>
              <a:t> </a:t>
            </a:r>
            <a:r>
              <a:rPr lang="en-US" sz="1800" b="1" dirty="0" err="1" smtClean="0"/>
              <a:t>Modelleri</a:t>
            </a:r>
            <a:endParaRPr lang="en-US" sz="1800" b="1" dirty="0" smtClean="0"/>
          </a:p>
          <a:p>
            <a:pPr algn="just"/>
            <a:r>
              <a:rPr lang="en-US" sz="1800" dirty="0" smtClean="0"/>
              <a:t> Model tipi </a:t>
            </a:r>
            <a:r>
              <a:rPr lang="en-US" sz="1800" dirty="0" err="1" smtClean="0"/>
              <a:t>karşılaşılması</a:t>
            </a:r>
            <a:r>
              <a:rPr lang="en-US" sz="1800" dirty="0" smtClean="0"/>
              <a:t> </a:t>
            </a:r>
            <a:r>
              <a:rPr lang="en-US" sz="1800" dirty="0" err="1" smtClean="0"/>
              <a:t>beklenen</a:t>
            </a:r>
            <a:r>
              <a:rPr lang="en-US" sz="1800" dirty="0" smtClean="0"/>
              <a:t> </a:t>
            </a:r>
            <a:r>
              <a:rPr lang="en-US" sz="1800" dirty="0" err="1" smtClean="0"/>
              <a:t>ya</a:t>
            </a:r>
            <a:r>
              <a:rPr lang="en-US" sz="1800" dirty="0" smtClean="0"/>
              <a:t> da </a:t>
            </a:r>
            <a:r>
              <a:rPr lang="en-US" sz="1800" dirty="0" err="1" smtClean="0"/>
              <a:t>düşünülen</a:t>
            </a:r>
            <a:r>
              <a:rPr lang="en-US" sz="1800" dirty="0" smtClean="0"/>
              <a:t> </a:t>
            </a:r>
            <a:r>
              <a:rPr lang="en-US" sz="1800" dirty="0" err="1" smtClean="0"/>
              <a:t>ilişki</a:t>
            </a:r>
            <a:r>
              <a:rPr lang="en-US" sz="1800" dirty="0" smtClean="0"/>
              <a:t> </a:t>
            </a:r>
            <a:r>
              <a:rPr lang="en-US" sz="1800" dirty="0" err="1" smtClean="0"/>
              <a:t>tipine</a:t>
            </a:r>
            <a:r>
              <a:rPr lang="en-US" sz="1800" dirty="0" smtClean="0"/>
              <a:t> </a:t>
            </a:r>
            <a:r>
              <a:rPr lang="en-US" sz="1800" dirty="0" err="1" smtClean="0"/>
              <a:t>göre</a:t>
            </a:r>
            <a:r>
              <a:rPr lang="en-US" sz="1800" dirty="0" smtClean="0"/>
              <a:t> </a:t>
            </a:r>
            <a:r>
              <a:rPr lang="en-US" sz="1800" dirty="0" err="1" smtClean="0"/>
              <a:t>seçilmelidir</a:t>
            </a:r>
            <a:r>
              <a:rPr lang="en-US" sz="1800" dirty="0" smtClean="0"/>
              <a:t>.</a:t>
            </a:r>
          </a:p>
          <a:p>
            <a:pPr algn="just"/>
            <a:endParaRPr lang="en-US" sz="1800" dirty="0" smtClean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Önceki</a:t>
            </a:r>
            <a:r>
              <a:rPr lang="en-US" sz="1800" dirty="0" smtClean="0"/>
              <a:t> </a:t>
            </a:r>
            <a:r>
              <a:rPr lang="en-US" sz="1800" dirty="0" err="1" smtClean="0"/>
              <a:t>deneyimlerin</a:t>
            </a:r>
            <a:r>
              <a:rPr lang="en-US" sz="1800" dirty="0" smtClean="0"/>
              <a:t> de </a:t>
            </a:r>
            <a:r>
              <a:rPr lang="en-US" sz="1800" dirty="0" err="1" smtClean="0"/>
              <a:t>takip</a:t>
            </a:r>
            <a:r>
              <a:rPr lang="en-US" sz="1800" dirty="0" smtClean="0"/>
              <a:t> </a:t>
            </a:r>
            <a:r>
              <a:rPr lang="en-US" sz="1800" dirty="0" err="1" smtClean="0"/>
              <a:t>edilmesi</a:t>
            </a:r>
            <a:r>
              <a:rPr lang="en-US" sz="1800" dirty="0" smtClean="0"/>
              <a:t> </a:t>
            </a:r>
            <a:r>
              <a:rPr lang="en-US" sz="1800" dirty="0" err="1" smtClean="0"/>
              <a:t>büyük</a:t>
            </a:r>
            <a:r>
              <a:rPr lang="en-US" sz="1800" dirty="0" smtClean="0"/>
              <a:t> </a:t>
            </a:r>
            <a:r>
              <a:rPr lang="en-US" sz="1800" dirty="0" err="1" smtClean="0"/>
              <a:t>önem</a:t>
            </a:r>
            <a:r>
              <a:rPr lang="en-US" sz="1800" dirty="0" smtClean="0"/>
              <a:t> </a:t>
            </a:r>
            <a:r>
              <a:rPr lang="en-US" sz="1800" dirty="0" err="1" smtClean="0"/>
              <a:t>arz</a:t>
            </a:r>
            <a:r>
              <a:rPr lang="en-US" sz="1800" dirty="0" smtClean="0"/>
              <a:t> </a:t>
            </a:r>
            <a:r>
              <a:rPr lang="en-US" sz="1800" dirty="0" err="1" smtClean="0"/>
              <a:t>etmektedir</a:t>
            </a:r>
            <a:r>
              <a:rPr lang="en-US" sz="1800" dirty="0" smtClean="0"/>
              <a:t>.</a:t>
            </a:r>
          </a:p>
          <a:p>
            <a:pPr marL="0" indent="0" algn="just">
              <a:buNone/>
            </a:pPr>
            <a:endParaRPr lang="en-US" sz="1800" dirty="0" smtClean="0"/>
          </a:p>
          <a:p>
            <a:pPr algn="just"/>
            <a:r>
              <a:rPr lang="en-US" sz="1800" dirty="0" smtClean="0"/>
              <a:t> </a:t>
            </a:r>
            <a:r>
              <a:rPr lang="en-US" sz="1800" dirty="0" err="1" smtClean="0"/>
              <a:t>Modelin</a:t>
            </a:r>
            <a:r>
              <a:rPr lang="en-US" sz="1800" dirty="0" smtClean="0"/>
              <a:t> </a:t>
            </a:r>
            <a:r>
              <a:rPr lang="en-US" sz="1800" dirty="0" err="1" smtClean="0"/>
              <a:t>çıktısı</a:t>
            </a:r>
            <a:r>
              <a:rPr lang="en-US" sz="1800" dirty="0" smtClean="0"/>
              <a:t>, </a:t>
            </a:r>
            <a:r>
              <a:rPr lang="en-US" sz="1800" dirty="0" err="1" smtClean="0"/>
              <a:t>modelin</a:t>
            </a:r>
            <a:r>
              <a:rPr lang="en-US" sz="1800" dirty="0" smtClean="0"/>
              <a:t> </a:t>
            </a:r>
            <a:r>
              <a:rPr lang="en-US" sz="1800" dirty="0" err="1" smtClean="0"/>
              <a:t>öğrendiği</a:t>
            </a:r>
            <a:r>
              <a:rPr lang="en-US" sz="1800" dirty="0" smtClean="0"/>
              <a:t> her </a:t>
            </a:r>
            <a:r>
              <a:rPr lang="en-US" sz="1800" dirty="0" err="1" smtClean="0"/>
              <a:t>şey</a:t>
            </a:r>
            <a:r>
              <a:rPr lang="en-US" sz="1800" dirty="0" smtClean="0"/>
              <a:t> </a:t>
            </a:r>
            <a:r>
              <a:rPr lang="en-US" sz="1800" dirty="0" err="1" smtClean="0"/>
              <a:t>hakkında</a:t>
            </a:r>
            <a:r>
              <a:rPr lang="en-US" sz="1800" dirty="0" smtClean="0"/>
              <a:t> </a:t>
            </a:r>
            <a:r>
              <a:rPr lang="en-US" sz="1800" dirty="0" err="1" smtClean="0"/>
              <a:t>bilgi</a:t>
            </a:r>
            <a:r>
              <a:rPr lang="en-US" sz="1800" dirty="0" smtClean="0"/>
              <a:t> </a:t>
            </a:r>
            <a:r>
              <a:rPr lang="en-US" sz="1800" dirty="0" err="1" smtClean="0"/>
              <a:t>vermeli</a:t>
            </a:r>
            <a:r>
              <a:rPr lang="en-US" sz="1800" dirty="0" smtClean="0"/>
              <a:t> </a:t>
            </a:r>
            <a:r>
              <a:rPr lang="en-US" sz="1800" dirty="0" err="1" smtClean="0"/>
              <a:t>ve</a:t>
            </a:r>
            <a:r>
              <a:rPr lang="en-US" sz="1800" dirty="0" smtClean="0"/>
              <a:t> </a:t>
            </a:r>
            <a:r>
              <a:rPr lang="en-US" sz="1800" dirty="0" err="1" smtClean="0"/>
              <a:t>kümülatif</a:t>
            </a:r>
            <a:r>
              <a:rPr lang="en-US" sz="1800" dirty="0" smtClean="0"/>
              <a:t> </a:t>
            </a:r>
            <a:r>
              <a:rPr lang="en-US" sz="1800" dirty="0" err="1" smtClean="0"/>
              <a:t>deneyime</a:t>
            </a:r>
            <a:r>
              <a:rPr lang="en-US" sz="1800" dirty="0" smtClean="0"/>
              <a:t> </a:t>
            </a:r>
            <a:r>
              <a:rPr lang="en-US" sz="1800" dirty="0" err="1" smtClean="0"/>
              <a:t>izin</a:t>
            </a:r>
            <a:r>
              <a:rPr lang="en-US" sz="1800" dirty="0" smtClean="0"/>
              <a:t> </a:t>
            </a:r>
            <a:r>
              <a:rPr lang="en-US" sz="1800" dirty="0" err="1" smtClean="0"/>
              <a:t>vermelidir</a:t>
            </a:r>
            <a:r>
              <a:rPr lang="en-US" sz="1800" dirty="0" smtClean="0"/>
              <a:t>.</a:t>
            </a:r>
          </a:p>
          <a:p>
            <a:endParaRPr lang="en-US" sz="1800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54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17301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fQ2eNFCSRiA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466" y="777241"/>
            <a:ext cx="9427068" cy="530351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55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NGIoT/IoT Applications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436781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tr-TR" dirty="0" smtClean="0"/>
              <a:t>KAYNAKLAR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 smtClean="0"/>
              <a:t> </a:t>
            </a:r>
            <a:r>
              <a:rPr lang="tr-TR" dirty="0" smtClean="0"/>
              <a:t>https</a:t>
            </a:r>
            <a:r>
              <a:rPr lang="tr-TR" dirty="0"/>
              <a:t>://www.analyticsvidhya.com</a:t>
            </a:r>
            <a:endParaRPr lang="en-US" dirty="0" smtClean="0">
              <a:hlinkClick r:id="rId2"/>
            </a:endParaRPr>
          </a:p>
          <a:p>
            <a:pPr lvl="2" algn="just"/>
            <a:r>
              <a:rPr lang="tr-TR" dirty="0" smtClean="0">
                <a:hlinkClick r:id="rId2"/>
              </a:rPr>
              <a:t>https</a:t>
            </a:r>
            <a:r>
              <a:rPr lang="tr-TR" dirty="0">
                <a:hlinkClick r:id="rId2"/>
              </a:rPr>
              <a:t>://www.analyticsvidhya.com/blog/2021/01/explain-how-your-model-works-using-explainable-ai</a:t>
            </a:r>
            <a:r>
              <a:rPr lang="tr-TR" dirty="0" smtClean="0">
                <a:hlinkClick r:id="rId2"/>
              </a:rPr>
              <a:t>/</a:t>
            </a:r>
            <a:endParaRPr lang="en-US" dirty="0" smtClean="0"/>
          </a:p>
          <a:p>
            <a:pPr marL="0" indent="0" algn="just">
              <a:buNone/>
            </a:pPr>
            <a:endParaRPr lang="en-US" dirty="0" smtClean="0"/>
          </a:p>
          <a:p>
            <a:pPr algn="just"/>
            <a:r>
              <a:rPr lang="en-US" dirty="0" smtClean="0"/>
              <a:t> </a:t>
            </a:r>
            <a:r>
              <a:rPr lang="tr-TR" dirty="0" smtClean="0"/>
              <a:t>https</a:t>
            </a:r>
            <a:r>
              <a:rPr lang="tr-TR" dirty="0"/>
              <a:t>://pythonrepo.com</a:t>
            </a:r>
            <a:endParaRPr lang="en-US" dirty="0" smtClean="0">
              <a:hlinkClick r:id="rId3"/>
            </a:endParaRPr>
          </a:p>
          <a:p>
            <a:pPr lvl="2" algn="just"/>
            <a:r>
              <a:rPr lang="tr-TR" dirty="0" smtClean="0">
                <a:hlinkClick r:id="rId3"/>
              </a:rPr>
              <a:t>https</a:t>
            </a:r>
            <a:r>
              <a:rPr lang="tr-TR" dirty="0">
                <a:hlinkClick r:id="rId3"/>
              </a:rPr>
              <a:t>://</a:t>
            </a:r>
            <a:r>
              <a:rPr lang="tr-TR" dirty="0" smtClean="0">
                <a:hlinkClick r:id="rId3"/>
              </a:rPr>
              <a:t>pythonrepo.com/repo/microsoft-interpret-python-machine-learning</a:t>
            </a:r>
            <a:endParaRPr lang="en-US" dirty="0" smtClean="0"/>
          </a:p>
          <a:p>
            <a:pPr lvl="2" algn="just"/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pythonrepo.com/repo/pbiecek-DALEX-python-machine-learning</a:t>
            </a:r>
            <a:r>
              <a:rPr lang="en-US" dirty="0" smtClean="0"/>
              <a:t> </a:t>
            </a:r>
          </a:p>
          <a:p>
            <a:pPr marL="0" indent="0" algn="just">
              <a:buNone/>
            </a:pPr>
            <a:endParaRPr lang="en-US" dirty="0" smtClean="0"/>
          </a:p>
          <a:p>
            <a:pPr algn="just"/>
            <a:r>
              <a:rPr lang="en-US" dirty="0" smtClean="0"/>
              <a:t> https</a:t>
            </a:r>
            <a:r>
              <a:rPr lang="en-US" dirty="0"/>
              <a:t>://www.youtube.com</a:t>
            </a:r>
            <a:endParaRPr lang="en-US" dirty="0" smtClean="0">
              <a:hlinkClick r:id="rId5"/>
            </a:endParaRPr>
          </a:p>
          <a:p>
            <a:pPr lvl="2" algn="just"/>
            <a:r>
              <a:rPr lang="en-US" dirty="0">
                <a:hlinkClick r:id="rId6"/>
              </a:rPr>
              <a:t>https://www.youtube.com/watch?v=fQ2eNFCSRiA </a:t>
            </a:r>
            <a:r>
              <a:rPr lang="en-US" dirty="0" smtClean="0">
                <a:hlinkClick r:id="rId6"/>
              </a:rPr>
              <a:t> </a:t>
            </a:r>
          </a:p>
          <a:p>
            <a:pPr lvl="2" algn="just"/>
            <a:r>
              <a:rPr lang="en-US" dirty="0" smtClean="0">
                <a:hlinkClick r:id="rId6"/>
              </a:rPr>
              <a:t>https</a:t>
            </a:r>
            <a:r>
              <a:rPr lang="en-US" dirty="0">
                <a:hlinkClick r:id="rId6"/>
              </a:rPr>
              <a:t>://</a:t>
            </a:r>
            <a:r>
              <a:rPr lang="en-US" dirty="0" smtClean="0">
                <a:hlinkClick r:id="rId6"/>
              </a:rPr>
              <a:t>www.youtube.com/watch?v=0np9N0C5ukc</a:t>
            </a:r>
            <a:r>
              <a:rPr lang="en-US" dirty="0" smtClean="0"/>
              <a:t> </a:t>
            </a:r>
          </a:p>
          <a:p>
            <a:pPr algn="just"/>
            <a:endParaRPr lang="en-US" dirty="0"/>
          </a:p>
          <a:p>
            <a:pPr algn="just"/>
            <a:endParaRPr lang="tr-TR" dirty="0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56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00035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tr-TR" dirty="0" smtClean="0"/>
              <a:t>KAYNAKLAR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 smtClean="0"/>
              <a:t> </a:t>
            </a:r>
            <a:r>
              <a:rPr lang="tr-TR" dirty="0"/>
              <a:t>https://</a:t>
            </a:r>
            <a:r>
              <a:rPr lang="tr-TR" dirty="0" smtClean="0"/>
              <a:t>www.cc.gatech.edu</a:t>
            </a:r>
            <a:endParaRPr lang="en-US" dirty="0" smtClean="0"/>
          </a:p>
          <a:p>
            <a:pPr lvl="2" algn="just"/>
            <a:r>
              <a:rPr lang="tr-TR" dirty="0" smtClean="0">
                <a:hlinkClick r:id="rId2"/>
              </a:rPr>
              <a:t>https://www.cc.gatech.edu/~alanwags/DLAI2016/(Gunning)%20IJCAI-16%20DLAI%20WS.pdf</a:t>
            </a:r>
            <a:r>
              <a:rPr lang="en-US" dirty="0" smtClean="0"/>
              <a:t> </a:t>
            </a:r>
          </a:p>
          <a:p>
            <a:pPr algn="just"/>
            <a:endParaRPr lang="en-US" dirty="0" smtClean="0"/>
          </a:p>
          <a:p>
            <a:pPr algn="just"/>
            <a:r>
              <a:rPr lang="en-US" dirty="0" smtClean="0"/>
              <a:t> </a:t>
            </a:r>
            <a:r>
              <a:rPr lang="tr-TR" dirty="0" smtClean="0"/>
              <a:t>https</a:t>
            </a:r>
            <a:r>
              <a:rPr lang="tr-TR" dirty="0"/>
              <a:t>://</a:t>
            </a:r>
            <a:r>
              <a:rPr lang="tr-TR" dirty="0" smtClean="0"/>
              <a:t>ambiata.com</a:t>
            </a:r>
            <a:endParaRPr lang="en-US" dirty="0" smtClean="0"/>
          </a:p>
          <a:p>
            <a:pPr lvl="2" algn="just"/>
            <a:r>
              <a:rPr lang="tr-TR" dirty="0" smtClean="0">
                <a:hlinkClick r:id="rId3"/>
              </a:rPr>
              <a:t>https</a:t>
            </a:r>
            <a:r>
              <a:rPr lang="tr-TR" dirty="0">
                <a:hlinkClick r:id="rId3"/>
              </a:rPr>
              <a:t>://ambiata.com/blog/2021-04-12-xai-part-1</a:t>
            </a:r>
            <a:r>
              <a:rPr lang="tr-TR" dirty="0" smtClean="0">
                <a:hlinkClick r:id="rId3"/>
              </a:rPr>
              <a:t>/</a:t>
            </a:r>
            <a:r>
              <a:rPr lang="en-US" dirty="0" smtClean="0"/>
              <a:t> </a:t>
            </a:r>
          </a:p>
          <a:p>
            <a:pPr lvl="2" algn="just"/>
            <a:endParaRPr lang="en-US" dirty="0"/>
          </a:p>
          <a:p>
            <a:pPr algn="just"/>
            <a:r>
              <a:rPr lang="en-US" dirty="0"/>
              <a:t> </a:t>
            </a:r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smtClean="0"/>
              <a:t>veribilimcisi.com</a:t>
            </a:r>
            <a:endParaRPr lang="en-US" dirty="0" smtClean="0">
              <a:hlinkClick r:id="rId4"/>
            </a:endParaRPr>
          </a:p>
          <a:p>
            <a:pPr lvl="2" algn="just"/>
            <a:r>
              <a:rPr lang="en-US" dirty="0">
                <a:hlinkClick r:id="rId4"/>
              </a:rPr>
              <a:t>https://veribilimcisi.com/2017/07/20/k-en-yakin-komsu-k-nearest-neighborsknn/</a:t>
            </a:r>
            <a:endParaRPr lang="en-US" dirty="0" smtClean="0">
              <a:hlinkClick r:id="rId4"/>
            </a:endParaRPr>
          </a:p>
          <a:p>
            <a:pPr marL="0" indent="0" algn="just">
              <a:buNone/>
            </a:pPr>
            <a:r>
              <a:rPr lang="en-US" dirty="0" smtClean="0">
                <a:hlinkClick r:id="rId4"/>
              </a:rPr>
              <a:t> </a:t>
            </a:r>
          </a:p>
          <a:p>
            <a:pPr marL="0" indent="0" algn="just">
              <a:buNone/>
            </a:pPr>
            <a:endParaRPr lang="en-US" dirty="0"/>
          </a:p>
          <a:p>
            <a:pPr algn="just"/>
            <a:endParaRPr lang="tr-TR" dirty="0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57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41879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16878" y="2825233"/>
            <a:ext cx="7172334" cy="2116144"/>
          </a:xfrm>
        </p:spPr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US" b="1" i="1" u="sng" dirty="0" smtClean="0"/>
              <a:t>Explainable </a:t>
            </a:r>
            <a:r>
              <a:rPr lang="en-US" b="1" i="1" u="sng" dirty="0"/>
              <a:t>Artificial Intelligence (XAI): </a:t>
            </a:r>
            <a:endParaRPr lang="en-US" b="1" i="1" u="sng" dirty="0" smtClean="0"/>
          </a:p>
          <a:p>
            <a:pPr marL="0" indent="0" algn="just">
              <a:buNone/>
            </a:pPr>
            <a:r>
              <a:rPr lang="en-US" i="1" dirty="0" smtClean="0"/>
              <a:t>Concepts</a:t>
            </a:r>
            <a:r>
              <a:rPr lang="en-US" i="1" dirty="0"/>
              <a:t>, taxonomies, opportunities and challenges toward responsible AI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Referans</a:t>
            </a:r>
            <a:r>
              <a:rPr lang="en-US" dirty="0" smtClean="0"/>
              <a:t> </a:t>
            </a:r>
            <a:r>
              <a:rPr lang="en-US" dirty="0" err="1" smtClean="0"/>
              <a:t>Makale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58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tr-TR" smtClean="0"/>
              <a:t>NGIoT/IoT Applications</a:t>
            </a:r>
            <a:endParaRPr lang="tr-TR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2032548"/>
              </p:ext>
            </p:extLst>
          </p:nvPr>
        </p:nvGraphicFramePr>
        <p:xfrm>
          <a:off x="7789212" y="1342681"/>
          <a:ext cx="3807936" cy="50812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5" name="Acrobat Document" r:id="rId3" imgW="4533723" imgH="6050029" progId="AcroExch.Document.DC">
                  <p:embed/>
                </p:oleObj>
              </mc:Choice>
              <mc:Fallback>
                <p:oleObj name="Acrobat Document" r:id="rId3" imgW="4533723" imgH="6050029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789212" y="1342681"/>
                        <a:ext cx="3807936" cy="50812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27554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tr-TR" dirty="0" smtClean="0"/>
              <a:t>Yorumlanabilirlik Ve Makine Öğrenimi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5034705"/>
          </a:xfrm>
        </p:spPr>
        <p:txBody>
          <a:bodyPr/>
          <a:lstStyle/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18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Yorumlanabilirliğin </a:t>
            </a:r>
            <a:r>
              <a:rPr lang="tr-TR" sz="1800" dirty="0">
                <a:ea typeface="Calibri" panose="020F0502020204030204" pitchFamily="34" charset="0"/>
                <a:cs typeface="Times New Roman" panose="02020603050405020304" pitchFamily="18" charset="0"/>
              </a:rPr>
              <a:t>makine öğrenimi modellerinde tercih edilmesi şu 3 nedene </a:t>
            </a:r>
            <a:r>
              <a:rPr lang="tr-TR" sz="18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dayandırılabilir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US" sz="180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45820" lvl="3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tr-TR" dirty="0">
                <a:ea typeface="Calibri" panose="020F0502020204030204" pitchFamily="34" charset="0"/>
                <a:cs typeface="Times New Roman" panose="02020603050405020304" pitchFamily="18" charset="0"/>
              </a:rPr>
              <a:t>Yorumlanabilirlik, karar vermede tarafsızlığın sağlanmasına yardımcı olur, yani eğitim veri setindeki önyargıyı tespit etmek ve sonuç olarak düzeltmeye yardımcı olur</a:t>
            </a:r>
            <a:r>
              <a:rPr lang="tr-TR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02920" lvl="3" indent="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45820" lvl="3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tr-TR" dirty="0">
                <a:ea typeface="Calibri" panose="020F0502020204030204" pitchFamily="34" charset="0"/>
                <a:cs typeface="Times New Roman" panose="02020603050405020304" pitchFamily="18" charset="0"/>
              </a:rPr>
              <a:t>Yorumlanabilirlik, tahmini değiştirebilecek olası çelişkili karışıklıkları vurgulayarak sağlamlığın sağlanmasını </a:t>
            </a:r>
            <a:r>
              <a:rPr lang="tr-TR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kolaylaştırır.</a:t>
            </a:r>
            <a:endParaRPr lang="en-US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02920" lvl="3" indent="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45820" lvl="3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tr-TR" dirty="0">
                <a:ea typeface="Calibri" panose="020F0502020204030204" pitchFamily="34" charset="0"/>
                <a:cs typeface="Times New Roman" panose="02020603050405020304" pitchFamily="18" charset="0"/>
              </a:rPr>
              <a:t>Yorumlanabilirlik, yalnızca anlamlı değişkenlerin çıktıyı çıkarsadığı, yani model akıl yürütmede altta yatan doğru bir nedenselliğin var olduğunu garanti eden bir sigorta işlevi görebilir.</a:t>
            </a:r>
            <a:endParaRPr lang="en-US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3188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>
            <a:normAutofit/>
          </a:bodyPr>
          <a:lstStyle/>
          <a:p>
            <a:r>
              <a:rPr lang="tr-TR" dirty="0"/>
              <a:t>O halde </a:t>
            </a:r>
            <a:r>
              <a:rPr lang="tr-TR" b="1" dirty="0" smtClean="0"/>
              <a:t>Açıklanabilir Yapay Zeka</a:t>
            </a:r>
            <a:r>
              <a:rPr lang="tr-TR" dirty="0" smtClean="0"/>
              <a:t>;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1" y="2062277"/>
            <a:ext cx="5223461" cy="2938180"/>
          </a:xfrm>
        </p:spPr>
        <p:txBody>
          <a:bodyPr/>
          <a:lstStyle/>
          <a:p>
            <a:pPr marL="342900" marR="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chemeClr val="accent2">
                  <a:lumMod val="75000"/>
                </a:schemeClr>
              </a:buClr>
              <a:buFont typeface="+mj-lt"/>
              <a:buAutoNum type="arabicParenR"/>
            </a:pPr>
            <a:r>
              <a:rPr lang="en-US" sz="1800" dirty="0" smtClean="0">
                <a:ea typeface="Calibri" panose="020F0502020204030204" pitchFamily="34" charset="0"/>
                <a:cs typeface="Calibri" panose="020F0502020204030204" pitchFamily="34" charset="0"/>
              </a:rPr>
              <a:t>Y</a:t>
            </a:r>
            <a:r>
              <a:rPr lang="tr-TR" sz="1800" dirty="0" smtClean="0">
                <a:ea typeface="Calibri" panose="020F0502020204030204" pitchFamily="34" charset="0"/>
                <a:cs typeface="Calibri" panose="020F0502020204030204" pitchFamily="34" charset="0"/>
              </a:rPr>
              <a:t>üksek </a:t>
            </a:r>
            <a:r>
              <a:rPr lang="tr-TR" sz="1800" dirty="0">
                <a:ea typeface="Calibri" panose="020F0502020204030204" pitchFamily="34" charset="0"/>
                <a:cs typeface="Calibri" panose="020F0502020204030204" pitchFamily="34" charset="0"/>
              </a:rPr>
              <a:t>düzeyde bir öğrenme performansını korurken daha açıklanabilir modeller üreten bir makine öğrenimi teknikleri paketi oluşturmayı önerir ( örneğin, tahmin doğruluğu) </a:t>
            </a:r>
            <a:endParaRPr lang="en-US" sz="1800" dirty="0" smtClean="0"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chemeClr val="accent2">
                  <a:lumMod val="75000"/>
                </a:schemeClr>
              </a:buClr>
              <a:buFont typeface="+mj-lt"/>
              <a:buAutoNum type="arabicParenR"/>
            </a:pPr>
            <a:endParaRPr lang="en-US" sz="1800" dirty="0"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chemeClr val="accent2">
                  <a:lumMod val="75000"/>
                </a:schemeClr>
              </a:buClr>
              <a:buFont typeface="+mj-lt"/>
              <a:buAutoNum type="arabicParenR"/>
            </a:pPr>
            <a:r>
              <a:rPr lang="en-US" sz="1800" dirty="0" smtClean="0">
                <a:ea typeface="Calibri" panose="020F0502020204030204" pitchFamily="34" charset="0"/>
                <a:cs typeface="Calibri" panose="020F0502020204030204" pitchFamily="34" charset="0"/>
              </a:rPr>
              <a:t>İ</a:t>
            </a:r>
            <a:r>
              <a:rPr lang="tr-TR" sz="1800" dirty="0" smtClean="0">
                <a:ea typeface="Calibri" panose="020F0502020204030204" pitchFamily="34" charset="0"/>
                <a:cs typeface="Calibri" panose="020F0502020204030204" pitchFamily="34" charset="0"/>
              </a:rPr>
              <a:t>nsanların </a:t>
            </a:r>
            <a:r>
              <a:rPr lang="tr-TR" sz="1800" dirty="0">
                <a:ea typeface="Calibri" panose="020F0502020204030204" pitchFamily="34" charset="0"/>
                <a:cs typeface="Calibri" panose="020F0502020204030204" pitchFamily="34" charset="0"/>
              </a:rPr>
              <a:t>yeni nesil yapay zekaya sahip ortakları anlamasını, uygun şekilde güvenmesini ve etkin bir şekilde yönetmesini sağlar</a:t>
            </a:r>
            <a:r>
              <a:rPr lang="tr-TR" sz="1800" dirty="0" smtClean="0"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800" dirty="0"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pic>
        <p:nvPicPr>
          <p:cNvPr id="1026" name="Picture 2" descr="Açıklanabilir Yapay Zeka (Explainable AI) · Umut Özel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52" r="27462"/>
          <a:stretch/>
        </p:blipFill>
        <p:spPr bwMode="auto">
          <a:xfrm>
            <a:off x="7499927" y="1504511"/>
            <a:ext cx="3639129" cy="4053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40944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078" y="593988"/>
            <a:ext cx="10559844" cy="5670024"/>
          </a:xfrm>
        </p:spPr>
        <p:txBody>
          <a:bodyPr>
            <a:noAutofit/>
          </a:bodyPr>
          <a:lstStyle/>
          <a:p>
            <a:pPr algn="ctr"/>
            <a:r>
              <a:rPr lang="en-US" sz="8000" dirty="0" smtClean="0"/>
              <a:t>Terminoloji’ye</a:t>
            </a:r>
            <a:br>
              <a:rPr lang="en-US" sz="8000" dirty="0" smtClean="0"/>
            </a:br>
            <a:r>
              <a:rPr lang="en-US" sz="8000" dirty="0" err="1" smtClean="0"/>
              <a:t>Giriş</a:t>
            </a:r>
            <a:endParaRPr lang="en-US" sz="8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20395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44449"/>
            <a:ext cx="10559844" cy="869172"/>
          </a:xfrm>
        </p:spPr>
        <p:txBody>
          <a:bodyPr/>
          <a:lstStyle/>
          <a:p>
            <a:r>
              <a:rPr lang="en-US" dirty="0" smtClean="0"/>
              <a:t>Terminoloji’ye </a:t>
            </a:r>
            <a:r>
              <a:rPr lang="en-US" dirty="0" err="1" smtClean="0"/>
              <a:t>giriş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219" y="1504511"/>
            <a:ext cx="10869562" cy="4878002"/>
          </a:xfrm>
        </p:spPr>
        <p:txBody>
          <a:bodyPr>
            <a:normAutofit/>
          </a:bodyPr>
          <a:lstStyle/>
          <a:p>
            <a:pPr marL="0" marR="0" indent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b="1" dirty="0" err="1" smtClean="0">
                <a:ea typeface="Calibri" panose="020F0502020204030204" pitchFamily="34" charset="0"/>
                <a:cs typeface="Times New Roman" panose="02020603050405020304" pitchFamily="18" charset="0"/>
              </a:rPr>
              <a:t>Yorumlanabilirlik</a:t>
            </a:r>
            <a:r>
              <a:rPr lang="en-US" sz="1800" b="1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>
                <a:ea typeface="Calibri" panose="020F0502020204030204" pitchFamily="34" charset="0"/>
                <a:cs typeface="Times New Roman" panose="02020603050405020304" pitchFamily="18" charset="0"/>
              </a:rPr>
              <a:t>(Interpretability)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Bir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modelin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gözlemciler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için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anlamlı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olduğu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seviyeyi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gösteren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bahsi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geçen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modelin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pasif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bir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özelliğidir</a:t>
            </a: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 marR="0" indent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en-US" sz="180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1800" b="1" dirty="0" err="1"/>
              <a:t>Açıklanabilirlik</a:t>
            </a:r>
            <a:r>
              <a:rPr lang="en-US" sz="1800" b="1" dirty="0"/>
              <a:t> (</a:t>
            </a:r>
            <a:r>
              <a:rPr lang="en-US" sz="1800" b="1" dirty="0" err="1"/>
              <a:t>explainability</a:t>
            </a:r>
            <a:r>
              <a:rPr lang="en-US" sz="1800" b="1" dirty="0"/>
              <a:t>):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modelin</a:t>
            </a:r>
            <a:r>
              <a:rPr lang="en-US" sz="1800" dirty="0"/>
              <a:t>, </a:t>
            </a:r>
            <a:r>
              <a:rPr lang="en-US" sz="1800" dirty="0" err="1"/>
              <a:t>işlevlerini</a:t>
            </a:r>
            <a:r>
              <a:rPr lang="en-US" sz="1800" dirty="0"/>
              <a:t> </a:t>
            </a:r>
            <a:r>
              <a:rPr lang="en-US" sz="1800" dirty="0" err="1"/>
              <a:t>netleştirmek</a:t>
            </a:r>
            <a:r>
              <a:rPr lang="en-US" sz="1800" dirty="0"/>
              <a:t> </a:t>
            </a:r>
            <a:r>
              <a:rPr lang="en-US" sz="1800" dirty="0" err="1"/>
              <a:t>veya</a:t>
            </a:r>
            <a:r>
              <a:rPr lang="en-US" sz="1800" dirty="0"/>
              <a:t> </a:t>
            </a:r>
            <a:r>
              <a:rPr lang="en-US" sz="1800" dirty="0" err="1"/>
              <a:t>detaylandırmak</a:t>
            </a:r>
            <a:r>
              <a:rPr lang="en-US" sz="1800" dirty="0"/>
              <a:t> </a:t>
            </a:r>
            <a:r>
              <a:rPr lang="en-US" sz="1800" dirty="0" err="1"/>
              <a:t>amacıyla</a:t>
            </a:r>
            <a:r>
              <a:rPr lang="en-US" sz="1800" dirty="0"/>
              <a:t> </a:t>
            </a:r>
            <a:r>
              <a:rPr lang="en-US" sz="1800" dirty="0" err="1"/>
              <a:t>gerçekleştirdiği</a:t>
            </a:r>
            <a:r>
              <a:rPr lang="en-US" sz="1800" dirty="0"/>
              <a:t> </a:t>
            </a:r>
            <a:r>
              <a:rPr lang="en-US" sz="1800" dirty="0" err="1"/>
              <a:t>herhangi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eylem</a:t>
            </a:r>
            <a:r>
              <a:rPr lang="en-US" sz="1800" dirty="0"/>
              <a:t> </a:t>
            </a:r>
            <a:r>
              <a:rPr lang="en-US" sz="1800" dirty="0" err="1"/>
              <a:t>veya</a:t>
            </a:r>
            <a:r>
              <a:rPr lang="en-US" sz="1800" dirty="0"/>
              <a:t> </a:t>
            </a:r>
            <a:r>
              <a:rPr lang="en-US" sz="1800" dirty="0" err="1"/>
              <a:t>prosedürü</a:t>
            </a:r>
            <a:r>
              <a:rPr lang="en-US" sz="1800" dirty="0"/>
              <a:t> </a:t>
            </a:r>
            <a:r>
              <a:rPr lang="en-US" sz="1800" dirty="0" err="1"/>
              <a:t>ifade</a:t>
            </a:r>
            <a:r>
              <a:rPr lang="en-US" sz="1800" dirty="0"/>
              <a:t> </a:t>
            </a:r>
            <a:r>
              <a:rPr lang="en-US" sz="1800" dirty="0" err="1"/>
              <a:t>eden</a:t>
            </a:r>
            <a:r>
              <a:rPr lang="en-US" sz="1800" dirty="0"/>
              <a:t>, </a:t>
            </a:r>
            <a:r>
              <a:rPr lang="en-US" sz="1800" dirty="0" err="1"/>
              <a:t>bahsi</a:t>
            </a:r>
            <a:r>
              <a:rPr lang="en-US" sz="1800" dirty="0"/>
              <a:t> </a:t>
            </a:r>
            <a:r>
              <a:rPr lang="en-US" sz="1800" dirty="0" err="1"/>
              <a:t>geçen</a:t>
            </a:r>
            <a:r>
              <a:rPr lang="en-US" sz="1800" dirty="0"/>
              <a:t> </a:t>
            </a:r>
            <a:r>
              <a:rPr lang="en-US" sz="1800" dirty="0" err="1"/>
              <a:t>modelin</a:t>
            </a:r>
            <a:r>
              <a:rPr lang="en-US" sz="1800" dirty="0"/>
              <a:t> </a:t>
            </a:r>
            <a:r>
              <a:rPr lang="en-US" sz="1800" dirty="0" err="1"/>
              <a:t>aktif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özelliğidir</a:t>
            </a:r>
            <a:r>
              <a:rPr lang="en-US" sz="1800" dirty="0" smtClean="0"/>
              <a:t>.</a:t>
            </a:r>
          </a:p>
          <a:p>
            <a:pPr marL="0" indent="0" algn="just">
              <a:buNone/>
            </a:pPr>
            <a:r>
              <a:rPr lang="en-US" sz="1800" b="1" dirty="0" err="1"/>
              <a:t>Anlaşılabilirlik</a:t>
            </a:r>
            <a:r>
              <a:rPr lang="en-US" sz="1800" b="1" dirty="0"/>
              <a:t> (Understandability - </a:t>
            </a:r>
            <a:r>
              <a:rPr lang="en-US" sz="1800" b="1" dirty="0" err="1"/>
              <a:t>Intellibility</a:t>
            </a:r>
            <a:r>
              <a:rPr lang="en-US" sz="1800" b="1" dirty="0"/>
              <a:t>):</a:t>
            </a:r>
            <a:r>
              <a:rPr lang="en-US" sz="1800" dirty="0"/>
              <a:t> </a:t>
            </a:r>
            <a:r>
              <a:rPr lang="en-US" sz="1800" dirty="0" err="1"/>
              <a:t>Gözlemcilerin</a:t>
            </a:r>
            <a:r>
              <a:rPr lang="en-US" sz="1800" dirty="0"/>
              <a:t>,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modelin</a:t>
            </a:r>
            <a:r>
              <a:rPr lang="en-US" sz="1800" dirty="0"/>
              <a:t> </a:t>
            </a:r>
            <a:r>
              <a:rPr lang="en-US" sz="1800" dirty="0" err="1"/>
              <a:t>işlevini</a:t>
            </a:r>
            <a:r>
              <a:rPr lang="en-US" sz="1800" dirty="0"/>
              <a:t>, o </a:t>
            </a:r>
            <a:r>
              <a:rPr lang="en-US" sz="1800" dirty="0" err="1"/>
              <a:t>modelin</a:t>
            </a:r>
            <a:r>
              <a:rPr lang="en-US" sz="1800" dirty="0"/>
              <a:t> </a:t>
            </a:r>
            <a:r>
              <a:rPr lang="en-US" sz="1800" dirty="0" err="1"/>
              <a:t>iç</a:t>
            </a:r>
            <a:r>
              <a:rPr lang="en-US" sz="1800" dirty="0"/>
              <a:t> </a:t>
            </a:r>
            <a:r>
              <a:rPr lang="en-US" sz="1800" dirty="0" err="1"/>
              <a:t>yapısını</a:t>
            </a:r>
            <a:r>
              <a:rPr lang="en-US" sz="1800" dirty="0"/>
              <a:t>, </a:t>
            </a:r>
            <a:r>
              <a:rPr lang="en-US" sz="1800" dirty="0" err="1"/>
              <a:t>sahip</a:t>
            </a:r>
            <a:r>
              <a:rPr lang="en-US" sz="1800" dirty="0"/>
              <a:t> </a:t>
            </a:r>
            <a:r>
              <a:rPr lang="en-US" sz="1800" dirty="0" err="1"/>
              <a:t>olduğu</a:t>
            </a:r>
            <a:r>
              <a:rPr lang="en-US" sz="1800" dirty="0"/>
              <a:t> </a:t>
            </a:r>
            <a:r>
              <a:rPr lang="en-US" sz="1800" dirty="0" err="1"/>
              <a:t>algoritmik</a:t>
            </a:r>
            <a:r>
              <a:rPr lang="en-US" sz="1800" dirty="0"/>
              <a:t> </a:t>
            </a:r>
            <a:r>
              <a:rPr lang="en-US" sz="1800" dirty="0" err="1"/>
              <a:t>araçları</a:t>
            </a:r>
            <a:r>
              <a:rPr lang="en-US" sz="1800" dirty="0"/>
              <a:t> </a:t>
            </a:r>
            <a:r>
              <a:rPr lang="en-US" sz="1800" dirty="0" err="1"/>
              <a:t>açıklamaya</a:t>
            </a:r>
            <a:r>
              <a:rPr lang="en-US" sz="1800" dirty="0"/>
              <a:t> </a:t>
            </a:r>
            <a:r>
              <a:rPr lang="en-US" sz="1800" dirty="0" err="1"/>
              <a:t>gerek</a:t>
            </a:r>
            <a:r>
              <a:rPr lang="en-US" sz="1800" dirty="0"/>
              <a:t> </a:t>
            </a:r>
            <a:r>
              <a:rPr lang="en-US" sz="1800" dirty="0" err="1"/>
              <a:t>kalmadan</a:t>
            </a:r>
            <a:r>
              <a:rPr lang="en-US" sz="1800" dirty="0"/>
              <a:t> </a:t>
            </a:r>
            <a:r>
              <a:rPr lang="en-US" sz="1800" dirty="0" err="1"/>
              <a:t>anlayabilmesidir</a:t>
            </a:r>
            <a:r>
              <a:rPr lang="en-US" sz="1800" dirty="0"/>
              <a:t>.</a:t>
            </a:r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r>
              <a:rPr lang="en-US" sz="1800" b="1" dirty="0" err="1"/>
              <a:t>Anlaşılabilirlik</a:t>
            </a:r>
            <a:r>
              <a:rPr lang="en-US" sz="1800" b="1" dirty="0"/>
              <a:t> (Comprehensibility):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öğrenme</a:t>
            </a:r>
            <a:r>
              <a:rPr lang="en-US" sz="1800" dirty="0"/>
              <a:t> </a:t>
            </a:r>
            <a:r>
              <a:rPr lang="en-US" sz="1800" dirty="0" err="1"/>
              <a:t>algoritmasının</a:t>
            </a:r>
            <a:r>
              <a:rPr lang="en-US" sz="1800" dirty="0"/>
              <a:t>, </a:t>
            </a:r>
            <a:r>
              <a:rPr lang="en-US" sz="1800" dirty="0" err="1"/>
              <a:t>öğrenilen</a:t>
            </a:r>
            <a:r>
              <a:rPr lang="en-US" sz="1800" dirty="0"/>
              <a:t> </a:t>
            </a:r>
            <a:r>
              <a:rPr lang="en-US" sz="1800" dirty="0" err="1"/>
              <a:t>bilgiyi</a:t>
            </a:r>
            <a:r>
              <a:rPr lang="en-US" sz="1800" dirty="0"/>
              <a:t> </a:t>
            </a:r>
            <a:r>
              <a:rPr lang="en-US" sz="1800" dirty="0" err="1"/>
              <a:t>gözlemci</a:t>
            </a:r>
            <a:r>
              <a:rPr lang="en-US" sz="1800" dirty="0"/>
              <a:t> </a:t>
            </a:r>
            <a:r>
              <a:rPr lang="en-US" sz="1800" dirty="0" err="1"/>
              <a:t>tarafından</a:t>
            </a:r>
            <a:r>
              <a:rPr lang="en-US" sz="1800" dirty="0"/>
              <a:t> </a:t>
            </a:r>
            <a:r>
              <a:rPr lang="en-US" sz="1800" dirty="0" err="1"/>
              <a:t>anlaşılabilir</a:t>
            </a:r>
            <a:r>
              <a:rPr lang="en-US" sz="1800" dirty="0"/>
              <a:t>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şekilde</a:t>
            </a:r>
            <a:r>
              <a:rPr lang="en-US" sz="1800" dirty="0"/>
              <a:t> </a:t>
            </a:r>
            <a:r>
              <a:rPr lang="en-US" sz="1800" dirty="0" err="1"/>
              <a:t>temsil</a:t>
            </a:r>
            <a:r>
              <a:rPr lang="en-US" sz="1800" dirty="0"/>
              <a:t> </a:t>
            </a:r>
            <a:r>
              <a:rPr lang="en-US" sz="1800" dirty="0" err="1"/>
              <a:t>etme</a:t>
            </a:r>
            <a:r>
              <a:rPr lang="en-US" sz="1800" dirty="0"/>
              <a:t> </a:t>
            </a:r>
            <a:r>
              <a:rPr lang="en-US" sz="1800" dirty="0" err="1"/>
              <a:t>becerisi</a:t>
            </a:r>
            <a:r>
              <a:rPr lang="en-US" sz="1800" dirty="0"/>
              <a:t>.</a:t>
            </a:r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r>
              <a:rPr lang="en-US" sz="1800" b="1" dirty="0" err="1"/>
              <a:t>Şeffaflık</a:t>
            </a:r>
            <a:r>
              <a:rPr lang="en-US" sz="1800" b="1" dirty="0"/>
              <a:t> (Transparency): </a:t>
            </a:r>
            <a:r>
              <a:rPr lang="en-US" sz="1800" dirty="0" err="1"/>
              <a:t>Bir</a:t>
            </a:r>
            <a:r>
              <a:rPr lang="en-US" sz="1800" dirty="0"/>
              <a:t> </a:t>
            </a:r>
            <a:r>
              <a:rPr lang="en-US" sz="1800" dirty="0" err="1"/>
              <a:t>modelin</a:t>
            </a:r>
            <a:r>
              <a:rPr lang="en-US" sz="1800" dirty="0"/>
              <a:t> </a:t>
            </a:r>
            <a:r>
              <a:rPr lang="en-US" sz="1800" dirty="0" err="1"/>
              <a:t>kendi</a:t>
            </a:r>
            <a:r>
              <a:rPr lang="en-US" sz="1800" dirty="0"/>
              <a:t> </a:t>
            </a:r>
            <a:r>
              <a:rPr lang="en-US" sz="1800" dirty="0" err="1"/>
              <a:t>başına</a:t>
            </a:r>
            <a:r>
              <a:rPr lang="en-US" sz="1800" dirty="0"/>
              <a:t> </a:t>
            </a:r>
            <a:r>
              <a:rPr lang="en-US" sz="1800" dirty="0" err="1"/>
              <a:t>anlaşılabilmesi</a:t>
            </a:r>
            <a:r>
              <a:rPr lang="en-US" sz="1800" dirty="0"/>
              <a:t>.</a:t>
            </a:r>
          </a:p>
          <a:p>
            <a:pPr marL="0" indent="0" algn="just">
              <a:buNone/>
            </a:pPr>
            <a:endParaRPr lang="en-US" sz="1800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63671" y="6564928"/>
            <a:ext cx="5568787" cy="293071"/>
          </a:xfrm>
        </p:spPr>
        <p:txBody>
          <a:bodyPr/>
          <a:lstStyle/>
          <a:p>
            <a:r>
              <a:rPr lang="tr-TR" smtClean="0"/>
              <a:t>NGIoT/IoT Applications</a:t>
            </a:r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EA9B-86B8-46B6-B7E9-EA1BE45A9E10}" type="slidenum">
              <a:rPr lang="tr-TR" smtClean="0"/>
              <a:t>9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67084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y_Pau">
  <a:themeElements>
    <a:clrScheme name="Custom 1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771E28"/>
      </a:hlink>
      <a:folHlink>
        <a:srgbClr val="C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y_Pau" id="{BAF46A53-C4E2-4E25-8900-64EC63D9B9CD}" vid="{8B6C1A64-AD72-4A1D-8B82-88552BC015D8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3322</TotalTime>
  <Words>3218</Words>
  <Application>Microsoft Office PowerPoint</Application>
  <PresentationFormat>Widescreen</PresentationFormat>
  <Paragraphs>509</Paragraphs>
  <Slides>58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8" baseType="lpstr">
      <vt:lpstr>Arial</vt:lpstr>
      <vt:lpstr>Baskerville Old Face</vt:lpstr>
      <vt:lpstr>Calibri</vt:lpstr>
      <vt:lpstr>Symbol</vt:lpstr>
      <vt:lpstr>Times New Roman</vt:lpstr>
      <vt:lpstr>Tw Cen MT</vt:lpstr>
      <vt:lpstr>Wingdings</vt:lpstr>
      <vt:lpstr>Wingdings 3</vt:lpstr>
      <vt:lpstr>My_Pau</vt:lpstr>
      <vt:lpstr>Acrobat Document</vt:lpstr>
      <vt:lpstr>AÇIKLANABİLİR  YAPAY ZEKA (EXPLAINABLE ARTIFICIAL INTELLIGENCE)</vt:lpstr>
      <vt:lpstr>İçİndekİler</vt:lpstr>
      <vt:lpstr>İçİndekİler</vt:lpstr>
      <vt:lpstr>Giriş</vt:lpstr>
      <vt:lpstr>Giriş</vt:lpstr>
      <vt:lpstr>Yorumlanabilirlik Ve Makine Öğrenimi</vt:lpstr>
      <vt:lpstr>O halde Açıklanabilir Yapay Zeka;</vt:lpstr>
      <vt:lpstr>Terminoloji’ye Giriş</vt:lpstr>
      <vt:lpstr>Terminoloji’ye giriş</vt:lpstr>
      <vt:lpstr>Açıklanabilir  Yapay Zeka’ya Giriş</vt:lpstr>
      <vt:lpstr>Açıklanabilir Yapay Zeka Nedir?</vt:lpstr>
      <vt:lpstr>Açıklanabilir Yapay Zeka Nedir?</vt:lpstr>
      <vt:lpstr>Neden Açıklanabilir Yapay Zeka?</vt:lpstr>
      <vt:lpstr>Açıklanabilirlik Ne için? Kimler için?</vt:lpstr>
      <vt:lpstr>Açıklanabilirlik Ne için? Kimler için?</vt:lpstr>
      <vt:lpstr>Açıklanabilirlik Ne için? Kimler için?</vt:lpstr>
      <vt:lpstr>Açıklanabilirlik Ne için? Kimler için?</vt:lpstr>
      <vt:lpstr>Açıklanabilirlik Ne için? Kimler için?</vt:lpstr>
      <vt:lpstr>MODELLERİN SINIFLANDIRILMASI</vt:lpstr>
      <vt:lpstr>Modellerin Sınıflandırılması</vt:lpstr>
      <vt:lpstr>ŞEFFAFLIK</vt:lpstr>
      <vt:lpstr>Algoritmik Şeffaflık:</vt:lpstr>
      <vt:lpstr>Ayrıştırılabilir Şeffaflık: </vt:lpstr>
      <vt:lpstr>Simule Edilebilir Şeffaflık:</vt:lpstr>
      <vt:lpstr>Şeffaf Makine Öğrenmesi Modelleri</vt:lpstr>
      <vt:lpstr>Şeffaf Makine Öğrenmesi Modelleri</vt:lpstr>
      <vt:lpstr>Şeffaf Makine Öğrenmesi Modelleri</vt:lpstr>
      <vt:lpstr>Şeffaf Makine Öğrenmesi Modelleri</vt:lpstr>
      <vt:lpstr>Şeffaf Makine Öğrenmesi Modelleri</vt:lpstr>
      <vt:lpstr>Şeffaf Makine Öğrenmesi Modelleri</vt:lpstr>
      <vt:lpstr>Şeffaf Makine Öğrenmesi Modelleri</vt:lpstr>
      <vt:lpstr>Şeffaf Makine Öğrenmesi Modelleri</vt:lpstr>
      <vt:lpstr>Şeffaf Makine Öğrenmesi Modelleri</vt:lpstr>
      <vt:lpstr>Şeffaf Makine Öğrenmesi Modelleri</vt:lpstr>
      <vt:lpstr>Şeffaf Makine Öğrenmesi Modelleri</vt:lpstr>
      <vt:lpstr>Şeffaf Makine Öğrenmesi Modelleri</vt:lpstr>
      <vt:lpstr>Şeffaf Makine Öğrenmesi Modelleri</vt:lpstr>
      <vt:lpstr>Şeffaf Makine Öğrenmesi Modelleri</vt:lpstr>
      <vt:lpstr>Şeffaf Makine Öğrenmesi Modelleri</vt:lpstr>
      <vt:lpstr>POST-HOC ANALİZİ</vt:lpstr>
      <vt:lpstr>POST-HOC ANALİZİ</vt:lpstr>
      <vt:lpstr>POST-HOC ANALİZİ</vt:lpstr>
      <vt:lpstr>POST-HOC ANALİZİ</vt:lpstr>
      <vt:lpstr>POST-HOC ANALİZİ</vt:lpstr>
      <vt:lpstr>POST-HOC ANALİZİ</vt:lpstr>
      <vt:lpstr>POST-HOC ANALİZİ</vt:lpstr>
      <vt:lpstr>POST-HOC ANALİZİ</vt:lpstr>
      <vt:lpstr>Açıklanabİlİr Yapay Zeka’nın  Karşılaştığı Krİter Ve Sorunlar</vt:lpstr>
      <vt:lpstr>Açıklanabilir Yapay Zeka’nın Karşılaştığı  Kriter Ve Sorunlar</vt:lpstr>
      <vt:lpstr>Açıklanabilir Yapay Zeka’nın Karşılaştığı  Kriter Ve Sorunlar</vt:lpstr>
      <vt:lpstr>Açıklanabilir Yapay Zeka’nın Karşılaştığı  Kriter Ve Sorunlar</vt:lpstr>
      <vt:lpstr>Açıklanabilir Yapay Zeka’nın Karşılaştığı  Kriter Ve Sorunlar</vt:lpstr>
      <vt:lpstr>Açıklanabilir Yapay Zeka’nın Karşılaştığı  Kriter Ve Sorunlar</vt:lpstr>
      <vt:lpstr>Açıklanabilir Yapay Zeka’nın Karşılaştığı  Kriter Ve Sorunlar</vt:lpstr>
      <vt:lpstr>PowerPoint Presentation</vt:lpstr>
      <vt:lpstr>KAYNAKLAR</vt:lpstr>
      <vt:lpstr>KAYNAKLAR</vt:lpstr>
      <vt:lpstr>Referans Makale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Makale/PROJE  başlığı</dc:title>
  <dc:creator>ig kk</dc:creator>
  <cp:lastModifiedBy>Scott Franco</cp:lastModifiedBy>
  <cp:revision>87</cp:revision>
  <dcterms:created xsi:type="dcterms:W3CDTF">2021-09-26T16:13:57Z</dcterms:created>
  <dcterms:modified xsi:type="dcterms:W3CDTF">2021-11-23T23:17:53Z</dcterms:modified>
</cp:coreProperties>
</file>

<file path=docProps/thumbnail.jpeg>
</file>